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6"/>
  </p:notesMasterIdLst>
  <p:sldIdLst>
    <p:sldId id="256" r:id="rId2"/>
    <p:sldId id="257" r:id="rId3"/>
    <p:sldId id="303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5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22" r:id="rId38"/>
    <p:sldId id="323" r:id="rId39"/>
    <p:sldId id="368" r:id="rId40"/>
    <p:sldId id="369" r:id="rId41"/>
    <p:sldId id="370" r:id="rId42"/>
    <p:sldId id="331" r:id="rId43"/>
    <p:sldId id="371" r:id="rId44"/>
    <p:sldId id="334" r:id="rId45"/>
    <p:sldId id="335" r:id="rId46"/>
    <p:sldId id="337" r:id="rId47"/>
    <p:sldId id="372" r:id="rId48"/>
    <p:sldId id="373" r:id="rId49"/>
    <p:sldId id="374" r:id="rId50"/>
    <p:sldId id="375" r:id="rId51"/>
    <p:sldId id="346" r:id="rId52"/>
    <p:sldId id="348" r:id="rId53"/>
    <p:sldId id="349" r:id="rId54"/>
    <p:sldId id="28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299"/>
    <a:srgbClr val="FFCCFF"/>
    <a:srgbClr val="E7E5BA"/>
    <a:srgbClr val="FFC0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E6F0D-CF9F-4F99-BA1E-73AD152FC1D3}" type="datetimeFigureOut">
              <a:rPr lang="en-US" smtClean="0"/>
              <a:t>31-Oct-15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EE9C-FC2A-4B73-B4FC-CCEBF956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http://people.vetmed.wsu.edu/jmgay/courses/GlossEpiTerminology.htm</a:t>
            </a:r>
            <a:endParaRPr lang="ro-RO" altLang="en-US" smtClean="0">
              <a:latin typeface="Arial" pitchFamily="34" charset="0"/>
            </a:endParaRPr>
          </a:p>
          <a:p>
            <a:endParaRPr lang="ro-RO" altLang="en-US" smtClean="0">
              <a:latin typeface="Arial" pitchFamily="34" charset="0"/>
            </a:endParaRPr>
          </a:p>
          <a:p>
            <a:r>
              <a:rPr lang="en-US" altLang="en-US" smtClean="0">
                <a:latin typeface="Arial" pitchFamily="34" charset="0"/>
              </a:rPr>
              <a:t>http://www.umfiasi.ro/Rezidenti/suporturidecurs/Facultatea%20de%20Medicina/Oncologie/oncologie%20medicala-%20tematica%20curs%20rezidenti/3.%20Epidemiologia%20cancerelor.pdf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89244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89244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F42751-E4F4-4B7B-918D-8FCAA161BB82}" type="slidenum">
              <a:rPr lang="en-US" altLang="en-US" sz="12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>
              <a:lumMod val="8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102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102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3776" y="6476999"/>
            <a:ext cx="2133600" cy="274320"/>
          </a:xfrm>
        </p:spPr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9144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2687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68512"/>
            <a:ext cx="4268788" cy="4256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270375" cy="4256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sorana.academicdirect.ro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1430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-5930"/>
            <a:ext cx="9143999" cy="1128933"/>
          </a:xfrm>
          <a:prstGeom prst="rect">
            <a:avLst/>
          </a:prstGeom>
          <a:solidFill>
            <a:schemeClr val="bg1">
              <a:lumMod val="8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4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1"/>
            <a:ext cx="8610600" cy="510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C52D2AF-5CC1-41F5-AE95-4EA3F210A4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2590800" y="6477000"/>
            <a:ext cx="556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hlinkClick r:id="rId13"/>
              </a:rPr>
              <a:t>©</a:t>
            </a:r>
            <a:r>
              <a:rPr lang="ro-RO" b="1" dirty="0" smtClean="0">
                <a:hlinkClick r:id="rId13"/>
              </a:rPr>
              <a:t>2015 - </a:t>
            </a:r>
            <a:r>
              <a:rPr lang="en-US" b="1" dirty="0" smtClean="0">
                <a:hlinkClick r:id="rId13"/>
              </a:rPr>
              <a:t>Sorana D. BOLBOAC</a:t>
            </a:r>
            <a:r>
              <a:rPr lang="ro-RO" b="1" dirty="0" smtClean="0">
                <a:hlinkClick r:id="rId13"/>
              </a:rPr>
              <a:t>Ă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90000"/>
        <a:buFont typeface="Wingdings"/>
        <a:buChar char="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estulbarza.ro/wp-content/uploads/2014/12/Prospect-Barza-S-U-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png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png"/><Relationship Id="rId5" Type="http://schemas.openxmlformats.org/officeDocument/2006/relationships/hyperlink" Target="https://www.google.ro/url?sa=i&amp;rct=j&amp;q=&amp;esrc=s&amp;source=images&amp;cd=&amp;cad=rja&amp;uact=8&amp;ved=0CAcQjRxqFQoTCL_RmPzQusgCFUHVFAodEHYC6A&amp;url=http%3A%2F%2Ffinancetrain.com%2Finterpretation-of-skewness-kurtosis-coskewness-cokurtosis%2F&amp;psig=AFQjCNFVpdwmbSkA06FP5Wl8On1E6uHsSw&amp;ust=1444660243200299" TargetMode="External"/><Relationship Id="rId4" Type="http://schemas.openxmlformats.org/officeDocument/2006/relationships/image" Target="../media/image39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5848"/>
            <a:ext cx="8458200" cy="1673352"/>
          </a:xfrm>
        </p:spPr>
        <p:txBody>
          <a:bodyPr>
            <a:noAutofit/>
          </a:bodyPr>
          <a:lstStyle/>
          <a:p>
            <a:r>
              <a:rPr lang="en-US" sz="4800" dirty="0" smtClean="0"/>
              <a:t>S</a:t>
            </a:r>
            <a:r>
              <a:rPr lang="en-US" sz="3600" dirty="0" smtClean="0"/>
              <a:t>TATISTICA </a:t>
            </a:r>
            <a:r>
              <a:rPr lang="en-US" sz="4800" dirty="0" smtClean="0"/>
              <a:t>D</a:t>
            </a:r>
            <a:r>
              <a:rPr lang="en-US" sz="3600" dirty="0" smtClean="0"/>
              <a:t>ESCRIPTIV</a:t>
            </a:r>
            <a:r>
              <a:rPr lang="ro-RO" sz="3600" dirty="0" smtClean="0"/>
              <a:t>Ă</a:t>
            </a:r>
            <a:r>
              <a:rPr lang="ro-RO" sz="4800" dirty="0" smtClean="0"/>
              <a:t/>
            </a:r>
            <a:br>
              <a:rPr lang="ro-RO" sz="4800" dirty="0" smtClean="0"/>
            </a:br>
            <a:r>
              <a:rPr lang="ro-RO" sz="4800" dirty="0" smtClean="0"/>
              <a:t>S</a:t>
            </a:r>
            <a:r>
              <a:rPr lang="ro-RO" sz="3600" dirty="0" smtClean="0"/>
              <a:t>UMARIZAREA </a:t>
            </a:r>
            <a:r>
              <a:rPr lang="en-US" sz="4800" dirty="0" smtClean="0"/>
              <a:t>N</a:t>
            </a:r>
            <a:r>
              <a:rPr lang="en-US" sz="4000" dirty="0" smtClean="0"/>
              <a:t>UMETIC</a:t>
            </a:r>
            <a:r>
              <a:rPr lang="ro-RO" sz="4000" dirty="0" smtClean="0"/>
              <a:t>Ă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57800"/>
            <a:ext cx="8077200" cy="1499616"/>
          </a:xfrm>
        </p:spPr>
        <p:txBody>
          <a:bodyPr/>
          <a:lstStyle/>
          <a:p>
            <a:r>
              <a:rPr lang="ro-RO" dirty="0" smtClean="0">
                <a:solidFill>
                  <a:schemeClr val="tx1">
                    <a:lumMod val="95000"/>
                  </a:schemeClr>
                </a:solidFill>
              </a:rPr>
              <a:t>Sorana D. Bolboacă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B2A57-9BC6-4455-A852-BF37DE12FA55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946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762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effectLst/>
              </a:rPr>
              <a:t>Incidența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1534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vi-VN" altLang="en-US" sz="2000" dirty="0" smtClean="0"/>
              <a:t>numărul de cazuri noi de boală care apar într-o populaţie la risc</a:t>
            </a:r>
            <a:r>
              <a:rPr lang="ro-RO" altLang="en-US" sz="2000" dirty="0" smtClean="0"/>
              <a:t> </a:t>
            </a:r>
            <a:r>
              <a:rPr lang="vi-VN" altLang="en-US" sz="2000" dirty="0" smtClean="0"/>
              <a:t>pentru boală într-un interval de timp</a:t>
            </a:r>
            <a:endParaRPr lang="ro-RO" altLang="en-US" sz="2000" dirty="0" smtClean="0"/>
          </a:p>
          <a:p>
            <a:pPr eaLnBrk="1" hangingPunct="1"/>
            <a:r>
              <a:rPr lang="ro-RO" altLang="en-US" sz="2000" i="1" dirty="0" smtClean="0"/>
              <a:t>Incidența cumulată</a:t>
            </a:r>
            <a:r>
              <a:rPr lang="ro-RO" altLang="en-US" sz="2000" dirty="0" smtClean="0"/>
              <a:t>: </a:t>
            </a:r>
            <a:r>
              <a:rPr lang="vi-VN" altLang="en-US" sz="2000" dirty="0" smtClean="0"/>
              <a:t>proporţia de indivizi dintr-o populaţie fixă care dezvoltă boala</a:t>
            </a:r>
            <a:r>
              <a:rPr lang="ro-RO" altLang="en-US" sz="2000" dirty="0" smtClean="0"/>
              <a:t> </a:t>
            </a:r>
            <a:r>
              <a:rPr lang="vi-VN" altLang="en-US" sz="2000" dirty="0" smtClean="0"/>
              <a:t>respectivă, într-un interval de timp</a:t>
            </a:r>
            <a:r>
              <a:rPr lang="ro-RO" altLang="en-US" sz="2000" dirty="0" smtClean="0"/>
              <a:t> (populația la risc)</a:t>
            </a:r>
          </a:p>
          <a:p>
            <a:pPr marL="457200" lvl="1" indent="0" eaLnBrk="1" hangingPunct="1">
              <a:buFont typeface="Arial" pitchFamily="34" charset="0"/>
              <a:buNone/>
            </a:pPr>
            <a:r>
              <a:rPr lang="ro-RO" altLang="en-US" sz="2000" dirty="0" smtClean="0"/>
              <a:t>= (numărul de cazuri noi într-o perioadă de timp) / (populația totală la risc în aceeași perioadă de timp)</a:t>
            </a:r>
          </a:p>
          <a:p>
            <a:pPr eaLnBrk="1" hangingPunct="1"/>
            <a:r>
              <a:rPr lang="ro-RO" altLang="en-US" sz="2000" i="1" dirty="0" smtClean="0"/>
              <a:t>Incidența densitate </a:t>
            </a:r>
            <a:r>
              <a:rPr lang="ro-RO" altLang="en-US" sz="2000" dirty="0" smtClean="0"/>
              <a:t>= </a:t>
            </a:r>
            <a:r>
              <a:rPr lang="vi-VN" altLang="en-US" sz="2000" dirty="0" smtClean="0"/>
              <a:t>măsura teoretică a numărului de cazuri noi care apar pe unitate de</a:t>
            </a:r>
            <a:r>
              <a:rPr lang="ro-RO" altLang="en-US" sz="2000" dirty="0" smtClean="0"/>
              <a:t> </a:t>
            </a:r>
            <a:r>
              <a:rPr lang="vi-VN" altLang="en-US" sz="2000" dirty="0" smtClean="0"/>
              <a:t>populaţie-timp, de exemplu persoane-ani la risc</a:t>
            </a:r>
            <a:endParaRPr lang="ro-RO" altLang="en-US" sz="2000" dirty="0" smtClean="0"/>
          </a:p>
          <a:p>
            <a:pPr marL="400050" lvl="2" indent="0" eaLnBrk="1" hangingPunct="1">
              <a:buFont typeface="Calibri" pitchFamily="34" charset="0"/>
              <a:buNone/>
            </a:pPr>
            <a:r>
              <a:rPr lang="ro-RO" altLang="en-US" sz="2000" dirty="0" smtClean="0"/>
              <a:t>= (numărul de cazuri noi într-o perioadă de timp) / (total persoane-timp de observație)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765550" y="5038725"/>
            <a:ext cx="49530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o-RO" altLang="en-US" sz="2400" dirty="0" smtClean="0"/>
              <a:t>Boli acute: incidența </a:t>
            </a:r>
            <a:r>
              <a:rPr lang="en-US" altLang="en-US" sz="2400" dirty="0" smtClean="0"/>
              <a:t>&gt; </a:t>
            </a:r>
            <a:r>
              <a:rPr lang="ro-RO" altLang="en-US" sz="2400" dirty="0" smtClean="0"/>
              <a:t>prevalența</a:t>
            </a:r>
          </a:p>
          <a:p>
            <a:pPr eaLnBrk="1" hangingPunct="1">
              <a:defRPr/>
            </a:pPr>
            <a:r>
              <a:rPr lang="ro-RO" altLang="en-US" sz="2400" dirty="0" smtClean="0"/>
              <a:t>Boli cronice: incidența </a:t>
            </a:r>
            <a:r>
              <a:rPr lang="en-US" altLang="en-US" sz="2400" dirty="0" smtClean="0"/>
              <a:t>&lt; </a:t>
            </a:r>
            <a:r>
              <a:rPr lang="ro-RO" altLang="en-US" sz="2400" dirty="0" smtClean="0"/>
              <a:t>prevalența</a:t>
            </a: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0C9C-D414-40F3-B211-4C9B7C14573C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2048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04800" y="1524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effectLst/>
              </a:rPr>
              <a:t>Incidența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20485" name="Rectangle 3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8153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ro-RO" altLang="en-US" sz="2400" dirty="0" smtClean="0"/>
              <a:t>Incidența cumulată: proporția unei populații fixe care se imbolnăvește într-o perioadă de timp definită. Nu este o rata ci este o proporție dar adesea se denumește ca și rată (ex. rata de atac)</a:t>
            </a:r>
          </a:p>
          <a:p>
            <a:pPr lvl="1" eaLnBrk="1" hangingPunct="1"/>
            <a:r>
              <a:rPr lang="ro-RO" altLang="en-US" sz="2400" dirty="0" smtClean="0"/>
              <a:t>Rata de natalitate: 8 copii la 1000 locuitori (8</a:t>
            </a:r>
            <a:r>
              <a:rPr lang="en-US" altLang="en-US" sz="2400" dirty="0" smtClean="0"/>
              <a:t>‰</a:t>
            </a:r>
            <a:r>
              <a:rPr lang="ro-RO" altLang="en-US" sz="2400" dirty="0" smtClean="0"/>
              <a:t>)</a:t>
            </a:r>
          </a:p>
          <a:p>
            <a:pPr lvl="1" eaLnBrk="1" hangingPunct="1"/>
            <a:r>
              <a:rPr lang="ro-RO" altLang="en-US" sz="2400" dirty="0" smtClean="0"/>
              <a:t>Rata de atac = (numărul de persoane bolnave)/(numărul de persoane supuse riscului)</a:t>
            </a:r>
          </a:p>
          <a:p>
            <a:pPr lvl="1" eaLnBrk="1" hangingPunct="1"/>
            <a:r>
              <a:rPr lang="ro-RO" altLang="en-US" sz="2400" dirty="0" smtClean="0"/>
              <a:t>Rata de mortalitate: 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ro-RO" altLang="en-US" dirty="0" smtClean="0"/>
              <a:t>= (decesele dintr-o perioadă) / (populația la mijlocul perioadei)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s-ES" altLang="en-US" dirty="0" smtClean="0"/>
              <a:t>2.000 de </a:t>
            </a:r>
            <a:r>
              <a:rPr lang="es-ES" altLang="en-US" dirty="0" err="1" smtClean="0"/>
              <a:t>decese</a:t>
            </a:r>
            <a:r>
              <a:rPr lang="es-ES" altLang="en-US" dirty="0" smtClean="0"/>
              <a:t> la 100.000 de </a:t>
            </a:r>
            <a:r>
              <a:rPr lang="es-ES" altLang="en-US" dirty="0" err="1" smtClean="0"/>
              <a:t>locuitori</a:t>
            </a: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3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E417A6-BB92-43ED-AD81-410CF2069875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150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762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effectLst/>
              </a:rPr>
              <a:t>Riscul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1534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ro-RO" altLang="en-US" sz="2200" dirty="0" smtClean="0"/>
              <a:t>Riscul = probabilitatea ca un subiect să dezvolte o patologie de interes într-o perioadă de timp dată</a:t>
            </a:r>
          </a:p>
          <a:p>
            <a:pPr lvl="1" eaLnBrk="1" hangingPunct="1"/>
            <a:r>
              <a:rPr lang="ro-RO" altLang="en-US" sz="2200" dirty="0" smtClean="0"/>
              <a:t>Riscul relativ (RR) =  raportul dintre rata de incidență la cei expuși și rata de incidență la cei neexpuși</a:t>
            </a:r>
          </a:p>
          <a:p>
            <a:pPr lvl="2" eaLnBrk="1" hangingPunct="1"/>
            <a:r>
              <a:rPr lang="ro-RO" altLang="en-US" sz="2200" dirty="0" smtClean="0"/>
              <a:t>RR = 1 </a:t>
            </a:r>
            <a:r>
              <a:rPr lang="ro-RO" altLang="en-US" sz="2200" dirty="0" smtClean="0">
                <a:sym typeface="Wingdings" pitchFamily="2" charset="2"/>
              </a:rPr>
              <a:t> nu există risc</a:t>
            </a:r>
          </a:p>
          <a:p>
            <a:pPr lvl="2" eaLnBrk="1" hangingPunct="1"/>
            <a:r>
              <a:rPr lang="ro-RO" altLang="en-US" sz="2200" dirty="0" smtClean="0">
                <a:sym typeface="Wingdings" pitchFamily="2" charset="2"/>
              </a:rPr>
              <a:t>RR </a:t>
            </a:r>
            <a:r>
              <a:rPr lang="en-US" altLang="en-US" sz="2200" dirty="0" smtClean="0">
                <a:sym typeface="Wingdings" pitchFamily="2" charset="2"/>
              </a:rPr>
              <a:t>&lt; 1 </a:t>
            </a:r>
            <a:r>
              <a:rPr lang="ro-RO" altLang="en-US" sz="2200" dirty="0" smtClean="0">
                <a:sym typeface="Wingdings" pitchFamily="2" charset="2"/>
              </a:rPr>
              <a:t></a:t>
            </a:r>
            <a:r>
              <a:rPr lang="en-US" altLang="en-US" sz="2200" dirty="0" smtClean="0">
                <a:sym typeface="Wingdings" pitchFamily="2" charset="2"/>
              </a:rPr>
              <a:t> factor de </a:t>
            </a:r>
            <a:r>
              <a:rPr lang="en-US" altLang="en-US" sz="2200" dirty="0" err="1" smtClean="0">
                <a:sym typeface="Wingdings" pitchFamily="2" charset="2"/>
              </a:rPr>
              <a:t>protec</a:t>
            </a:r>
            <a:r>
              <a:rPr lang="ro-RO" altLang="en-US" sz="2200" dirty="0" smtClean="0">
                <a:sym typeface="Wingdings" pitchFamily="2" charset="2"/>
              </a:rPr>
              <a:t>ț</a:t>
            </a:r>
            <a:r>
              <a:rPr lang="en-US" altLang="en-US" sz="2200" dirty="0" err="1" smtClean="0">
                <a:sym typeface="Wingdings" pitchFamily="2" charset="2"/>
              </a:rPr>
              <a:t>ie</a:t>
            </a:r>
            <a:endParaRPr lang="ro-RO" altLang="en-US" sz="2200" dirty="0" smtClean="0"/>
          </a:p>
          <a:p>
            <a:pPr lvl="1" eaLnBrk="1" hangingPunct="1"/>
            <a:r>
              <a:rPr lang="ro-RO" altLang="en-US" sz="2200" dirty="0" smtClean="0"/>
              <a:t>Riscul atribuabil = diferența dintre rata de incidență la cei expuși și rata de incidență la cei neexpuși</a:t>
            </a:r>
          </a:p>
          <a:p>
            <a:pPr lvl="1" eaLnBrk="1" hangingPunct="1"/>
            <a:endParaRPr lang="ro-RO" altLang="en-US" sz="2200" dirty="0" smtClean="0"/>
          </a:p>
          <a:p>
            <a:pPr lvl="1" eaLnBrk="1" hangingPunct="1"/>
            <a:endParaRPr lang="ro-RO" altLang="en-US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C1711-445E-4D79-9F8C-ED40529ED76B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22533" name="Rectangle 3"/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8153400" cy="1219200"/>
          </a:xfrm>
        </p:spPr>
        <p:txBody>
          <a:bodyPr/>
          <a:lstStyle/>
          <a:p>
            <a:pPr eaLnBrk="1" hangingPunct="1"/>
            <a:r>
              <a:rPr lang="ro-RO" altLang="en-US" smtClean="0"/>
              <a:t>RR = </a:t>
            </a:r>
            <a:r>
              <a:rPr lang="en-US" altLang="en-US" smtClean="0"/>
              <a:t>[</a:t>
            </a:r>
            <a:r>
              <a:rPr lang="ro-RO" altLang="en-US" smtClean="0"/>
              <a:t>a/(a+</a:t>
            </a:r>
            <a:r>
              <a:rPr lang="en-US" altLang="en-US" smtClean="0"/>
              <a:t>b</a:t>
            </a:r>
            <a:r>
              <a:rPr lang="ro-RO" altLang="en-US" smtClean="0"/>
              <a:t>)</a:t>
            </a:r>
            <a:r>
              <a:rPr lang="en-US" altLang="en-US" smtClean="0"/>
              <a:t>]/[c/(c+d)]</a:t>
            </a:r>
          </a:p>
          <a:p>
            <a:pPr eaLnBrk="1" hangingPunct="1"/>
            <a:r>
              <a:rPr lang="en-US" altLang="en-US" smtClean="0"/>
              <a:t>RS (rata </a:t>
            </a:r>
            <a:r>
              <a:rPr lang="ro-RO" altLang="en-US" smtClean="0"/>
              <a:t>șansei - OR</a:t>
            </a:r>
            <a:r>
              <a:rPr lang="en-US" altLang="en-US" smtClean="0"/>
              <a:t>)</a:t>
            </a:r>
            <a:r>
              <a:rPr lang="ro-RO" altLang="en-US" smtClean="0"/>
              <a:t> = </a:t>
            </a:r>
            <a:r>
              <a:rPr lang="en-US" altLang="en-US" smtClean="0"/>
              <a:t>(a*d)/(b*c)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143000"/>
          <a:ext cx="5105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143000"/>
                <a:gridCol w="10668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Boala+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Boala-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Expus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a+b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Neexpus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c+d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a+c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b+d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n=a+b+c+d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5867400" y="3352800"/>
            <a:ext cx="2971800" cy="457200"/>
          </a:xfrm>
          <a:prstGeom prst="wedgeRoundRectCallout">
            <a:avLst>
              <a:gd name="adj1" fmla="val -94927"/>
              <a:gd name="adj2" fmla="val -145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/>
              <a:t>n = </a:t>
            </a:r>
            <a:r>
              <a:rPr lang="ro-RO" sz="2000" b="1" dirty="0" smtClean="0"/>
              <a:t>volumul </a:t>
            </a:r>
            <a:r>
              <a:rPr lang="ro-RO" sz="2000" b="1" dirty="0"/>
              <a:t>eșantionului</a:t>
            </a:r>
            <a:endParaRPr lang="en-US" sz="20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29400" y="1524000"/>
            <a:ext cx="2209800" cy="457200"/>
          </a:xfrm>
          <a:prstGeom prst="wedgeRoundRectCallout">
            <a:avLst>
              <a:gd name="adj1" fmla="val -127203"/>
              <a:gd name="adj2" fmla="val 197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/>
              <a:t>Subiecți expuși</a:t>
            </a:r>
            <a:endParaRPr lang="en-US" sz="20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29400" y="2057400"/>
            <a:ext cx="2286000" cy="457200"/>
          </a:xfrm>
          <a:prstGeom prst="wedgeRoundRectCallout">
            <a:avLst>
              <a:gd name="adj1" fmla="val -123268"/>
              <a:gd name="adj2" fmla="val 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/>
              <a:t>Subiecți neexpuși</a:t>
            </a:r>
            <a:endParaRPr lang="en-US" sz="20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33400" y="3429000"/>
            <a:ext cx="2209800" cy="457200"/>
          </a:xfrm>
          <a:prstGeom prst="wedgeRoundRectCallout">
            <a:avLst>
              <a:gd name="adj1" fmla="val 36061"/>
              <a:gd name="adj2" fmla="val -1627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/>
              <a:t>Subiecți cu boala</a:t>
            </a:r>
            <a:endParaRPr lang="en-US" sz="20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895600" y="3429000"/>
            <a:ext cx="2209800" cy="457200"/>
          </a:xfrm>
          <a:prstGeom prst="wedgeRoundRectCallout">
            <a:avLst>
              <a:gd name="adj1" fmla="val -19923"/>
              <a:gd name="adj2" fmla="val -1698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b="1" dirty="0"/>
              <a:t>Subiecți indemni</a:t>
            </a:r>
            <a:endParaRPr lang="en-US" sz="2000" b="1" dirty="0"/>
          </a:p>
        </p:txBody>
      </p:sp>
      <p:sp>
        <p:nvSpPr>
          <p:cNvPr id="6" name="Cloud Callout 5"/>
          <p:cNvSpPr/>
          <p:nvPr/>
        </p:nvSpPr>
        <p:spPr>
          <a:xfrm>
            <a:off x="800100" y="152400"/>
            <a:ext cx="3886200" cy="685800"/>
          </a:xfrm>
          <a:prstGeom prst="cloudCallout">
            <a:avLst>
              <a:gd name="adj1" fmla="val 4357"/>
              <a:gd name="adj2" fmla="val 10171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Tabel</a:t>
            </a:r>
            <a:r>
              <a:rPr lang="en-US" b="1" dirty="0"/>
              <a:t> de </a:t>
            </a:r>
            <a:r>
              <a:rPr lang="en-US" b="1" dirty="0" err="1"/>
              <a:t>contingen</a:t>
            </a:r>
            <a:r>
              <a:rPr lang="ro-RO" b="1" dirty="0"/>
              <a:t>ță 2x2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7E6D5-81F5-4759-81BA-80A14D36160E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8153400" cy="2514600"/>
          </a:xfrm>
        </p:spPr>
        <p:txBody>
          <a:bodyPr>
            <a:normAutofit/>
          </a:bodyPr>
          <a:lstStyle/>
          <a:p>
            <a:pPr eaLnBrk="1" hangingPunct="1"/>
            <a:r>
              <a:rPr lang="ro-RO" altLang="en-US" sz="2200" dirty="0" smtClean="0"/>
              <a:t>Prevalența = 86/172*100 = 50%</a:t>
            </a:r>
          </a:p>
          <a:p>
            <a:pPr eaLnBrk="1" hangingPunct="1"/>
            <a:r>
              <a:rPr lang="ro-RO" altLang="en-US" sz="2200" dirty="0" smtClean="0"/>
              <a:t>De câte ori cancerul este mai frecvent la fumători față de nefumători? </a:t>
            </a:r>
          </a:p>
          <a:p>
            <a:pPr lvl="1" eaLnBrk="1" hangingPunct="1"/>
            <a:r>
              <a:rPr lang="ro-RO" altLang="en-US" sz="2200" dirty="0" smtClean="0"/>
              <a:t>Prevalența la fumători (P1) = 83/155*100 = 54%</a:t>
            </a:r>
          </a:p>
          <a:p>
            <a:pPr lvl="1" eaLnBrk="1" hangingPunct="1"/>
            <a:r>
              <a:rPr lang="ro-RO" altLang="en-US" sz="2200" dirty="0" smtClean="0"/>
              <a:t>Prevalența le nefumători (P2) = 3/17*100 = 18%</a:t>
            </a:r>
          </a:p>
          <a:p>
            <a:pPr lvl="1" eaLnBrk="1" hangingPunct="1"/>
            <a:r>
              <a:rPr lang="ro-RO" altLang="en-US" sz="2200" dirty="0" smtClean="0"/>
              <a:t>P1/P2 = 54/18 = 3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14201"/>
              </p:ext>
            </p:extLst>
          </p:nvPr>
        </p:nvGraphicFramePr>
        <p:xfrm>
          <a:off x="914400" y="1447800"/>
          <a:ext cx="57150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1447799"/>
                <a:gridCol w="1524000"/>
                <a:gridCol w="1143001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Cancer+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Cancer-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Fumător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72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155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Nefumător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 smtClean="0"/>
                        <a:t>172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4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23E9A-7A4D-4367-851B-5A0F67ABE508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2458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28600" y="1524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ro-RO" altLang="en-US" sz="3200" dirty="0" smtClean="0">
                <a:ln>
                  <a:noFill/>
                </a:ln>
                <a:effectLst/>
              </a:rPr>
              <a:t>Estimatori punctuali: Tabela de contingență</a:t>
            </a:r>
            <a:endParaRPr lang="en-US" altLang="en-US" sz="320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7" name="Group 9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7452503"/>
              </p:ext>
            </p:extLst>
          </p:nvPr>
        </p:nvGraphicFramePr>
        <p:xfrm>
          <a:off x="1219200" y="1173160"/>
          <a:ext cx="6629401" cy="1341440"/>
        </p:xfrm>
        <a:graphic>
          <a:graphicData uri="http://schemas.openxmlformats.org/drawingml/2006/table">
            <a:tbl>
              <a:tblPr/>
              <a:tblGrid>
                <a:gridCol w="1176184"/>
                <a:gridCol w="1817739"/>
                <a:gridCol w="1710813"/>
                <a:gridCol w="1924665"/>
              </a:tblGrid>
              <a:tr h="3353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Boală</a:t>
                      </a: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Boală</a:t>
                      </a: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-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3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Expuns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AP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FP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AP+FP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3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Neexpus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FN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FN+AN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3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AP+FN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=FP+AN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 n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3616"/>
              </p:ext>
            </p:extLst>
          </p:nvPr>
        </p:nvGraphicFramePr>
        <p:xfrm>
          <a:off x="2057400" y="2743201"/>
          <a:ext cx="6629400" cy="3688080"/>
        </p:xfrm>
        <a:graphic>
          <a:graphicData uri="http://schemas.openxmlformats.org/drawingml/2006/table">
            <a:tbl>
              <a:tblPr/>
              <a:tblGrid>
                <a:gridCol w="3505200"/>
                <a:gridCol w="3124200"/>
              </a:tblGrid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Denumire parametru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Formula</a:t>
                      </a: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Rata falşilor pozitivi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=FP/(FP+AN)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Rata falşilor negativi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=FN/(FN+AP)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Sensibilitatea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=AP/(AP+FN)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Specificitatea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=AN/(AN+FP)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Acurateţea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=(AP+AN)/n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Valoarea predictivă pozitivă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=AP/(AP+FP)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Valoarea predictivă pozitivă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=AN/(AN+FN)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Riscul relativ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=AP(FP+AN)/FN(AP+FP)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Rata şansei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=(AP∙AN)/(FN∙FP)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352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Riscul atribuabil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2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=AP/(AP+FP)-FN/(FN+AN)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203993" y="4410045"/>
            <a:ext cx="3886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o-RO" sz="2000" b="1" dirty="0">
                <a:latin typeface="+mj-lt"/>
              </a:rPr>
              <a:t>Estimatori ai testului diagnostic</a:t>
            </a:r>
            <a:endParaRPr lang="en-US" sz="2000" b="1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2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401C3-8F02-4BD5-A4A6-9FC297996BB6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2560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1524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effectLst/>
              </a:rPr>
              <a:t>Teste diagnostice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25605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1534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ro-RO" altLang="en-US" sz="2200" dirty="0" smtClean="0"/>
              <a:t>Sensibilitatea = persoane bolnave diagnosticate pozitiv/număr total de persoane</a:t>
            </a:r>
          </a:p>
          <a:p>
            <a:pPr eaLnBrk="1" hangingPunct="1"/>
            <a:r>
              <a:rPr lang="ro-RO" altLang="en-US" sz="2200" dirty="0" smtClean="0"/>
              <a:t>Specificitatea = persoane indemne diagnosticate negativ/număr de persoane indemne</a:t>
            </a:r>
          </a:p>
          <a:p>
            <a:pPr eaLnBrk="1" hangingPunct="1"/>
            <a:r>
              <a:rPr lang="ro-RO" altLang="en-US" sz="2200" dirty="0" smtClean="0"/>
              <a:t>Acuratețea = suma dintre persoanele adevărat pozitive și adevărat negative raportat la totalul eșantionului</a:t>
            </a:r>
            <a:endParaRPr lang="en-US" altLang="en-US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467C9-A850-411B-B748-C0F8A323BE86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2662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28600" y="762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Testul de sarcină</a:t>
            </a:r>
            <a:endParaRPr lang="en-US" altLang="en-US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6629" name="Rectangle 3"/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4267200" cy="2286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o-RO" altLang="en-US" sz="2400" dirty="0" smtClean="0"/>
              <a:t>Prevalența = ?</a:t>
            </a:r>
          </a:p>
          <a:p>
            <a:pPr eaLnBrk="1" hangingPunct="1"/>
            <a:r>
              <a:rPr lang="ro-RO" altLang="en-US" sz="2400" dirty="0" smtClean="0"/>
              <a:t>Sensibilitatea = ?</a:t>
            </a:r>
          </a:p>
          <a:p>
            <a:pPr eaLnBrk="1" hangingPunct="1"/>
            <a:r>
              <a:rPr lang="ro-RO" altLang="en-US" sz="2400" dirty="0" smtClean="0"/>
              <a:t>Specificitatea = ?</a:t>
            </a:r>
          </a:p>
          <a:p>
            <a:pPr eaLnBrk="1" hangingPunct="1"/>
            <a:r>
              <a:rPr lang="ro-RO" altLang="en-US" sz="2400" dirty="0" smtClean="0"/>
              <a:t>Acuratețea = ?</a:t>
            </a:r>
          </a:p>
          <a:p>
            <a:pPr eaLnBrk="1" hangingPunct="1"/>
            <a:r>
              <a:rPr lang="ro-RO" altLang="en-US" sz="2400" dirty="0" smtClean="0"/>
              <a:t>Rata falșilor pozitivi = ?</a:t>
            </a:r>
          </a:p>
          <a:p>
            <a:pPr eaLnBrk="1" hangingPunct="1"/>
            <a:r>
              <a:rPr lang="ro-RO" altLang="en-US" sz="2400" dirty="0" smtClean="0"/>
              <a:t>Rata falșilor negativi = ?</a:t>
            </a:r>
            <a:endParaRPr lang="en-US" altLang="en-US" sz="2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11347"/>
              </p:ext>
            </p:extLst>
          </p:nvPr>
        </p:nvGraphicFramePr>
        <p:xfrm>
          <a:off x="381000" y="1463296"/>
          <a:ext cx="4267201" cy="158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1219200"/>
                <a:gridCol w="1219200"/>
                <a:gridCol w="990600"/>
              </a:tblGrid>
              <a:tr h="39608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Sarcină+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Sarcină-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Total</a:t>
                      </a:r>
                      <a:endParaRPr lang="en-US" sz="2000" dirty="0"/>
                    </a:p>
                  </a:txBody>
                  <a:tcPr marT="45688" marB="45688"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Test+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80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70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150</a:t>
                      </a:r>
                      <a:endParaRPr lang="en-US" sz="2000" dirty="0"/>
                    </a:p>
                  </a:txBody>
                  <a:tcPr marT="45688" marB="45688"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Test-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6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14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20</a:t>
                      </a:r>
                      <a:endParaRPr lang="en-US" sz="2000" dirty="0"/>
                    </a:p>
                  </a:txBody>
                  <a:tcPr marT="45688" marB="45688"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ro-RO" sz="2000" dirty="0" smtClean="0"/>
                        <a:t>Total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86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84</a:t>
                      </a:r>
                      <a:endParaRPr lang="en-US" sz="20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/>
                        <a:t>170</a:t>
                      </a:r>
                      <a:endParaRPr lang="en-US" sz="2000" dirty="0"/>
                    </a:p>
                  </a:txBody>
                  <a:tcPr marT="45688" marB="45688"/>
                </a:tc>
              </a:tr>
            </a:tbl>
          </a:graphicData>
        </a:graphic>
      </p:graphicFrame>
      <p:pic>
        <p:nvPicPr>
          <p:cNvPr id="2665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29779" r="50000" b="10661"/>
          <a:stretch>
            <a:fillRect/>
          </a:stretch>
        </p:blipFill>
        <p:spPr bwMode="auto">
          <a:xfrm>
            <a:off x="5410200" y="304800"/>
            <a:ext cx="3317875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2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z="6000" dirty="0" smtClean="0"/>
              <a:t>V</a:t>
            </a:r>
            <a:r>
              <a:rPr lang="ro-RO" dirty="0" smtClean="0"/>
              <a:t>ARIABILE </a:t>
            </a:r>
            <a:r>
              <a:rPr lang="ro-RO" sz="6000" dirty="0" smtClean="0"/>
              <a:t>C</a:t>
            </a:r>
            <a:r>
              <a:rPr lang="ro-RO" dirty="0" smtClean="0"/>
              <a:t>ANTITATIVE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2133600" cy="274638"/>
          </a:xfrm>
        </p:spPr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</p:spPr>
        <p:txBody>
          <a:bodyPr/>
          <a:lstStyle/>
          <a:p>
            <a:fld id="{3C52D2AF-5CC1-41F5-AE95-4EA3F210A4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87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4276725" y="1114425"/>
            <a:ext cx="609600" cy="254000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8C17F0C-D5E6-4D20-83AB-2EE64B4AEB83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sz="4800" dirty="0" smtClean="0"/>
              <a:t>Parametrii de centralitate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228600" algn="just">
              <a:lnSpc>
                <a:spcPct val="90000"/>
              </a:lnSpc>
            </a:pPr>
            <a:r>
              <a:rPr lang="ro-RO" altLang="en-US" sz="2400" dirty="0" smtClean="0"/>
              <a:t>Estimatori care pun la dispoziţie informaţii cu privire la distribuţia datelor</a:t>
            </a:r>
            <a:endParaRPr lang="en-US" altLang="en-US" sz="2400" dirty="0" smtClean="0"/>
          </a:p>
          <a:p>
            <a:pPr indent="-228600">
              <a:lnSpc>
                <a:spcPct val="90000"/>
              </a:lnSpc>
            </a:pPr>
            <a:r>
              <a:rPr lang="ro-RO" altLang="en-US" sz="2400" dirty="0" smtClean="0"/>
              <a:t>Estimatori: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  <a:p>
            <a:pPr marL="639763" lvl="1" indent="-228600">
              <a:lnSpc>
                <a:spcPct val="90000"/>
              </a:lnSpc>
            </a:pPr>
            <a:r>
              <a:rPr lang="ro-RO" altLang="en-US" sz="2400" dirty="0" smtClean="0"/>
              <a:t>Modulul</a:t>
            </a:r>
            <a:endParaRPr lang="en-US" altLang="en-US" sz="2400" dirty="0" smtClean="0"/>
          </a:p>
          <a:p>
            <a:pPr marL="639763" lvl="1" indent="-228600">
              <a:lnSpc>
                <a:spcPct val="90000"/>
              </a:lnSpc>
            </a:pPr>
            <a:r>
              <a:rPr lang="ro-RO" altLang="en-US" sz="2400" dirty="0" smtClean="0"/>
              <a:t>Mediana</a:t>
            </a:r>
            <a:endParaRPr lang="en-US" altLang="en-US" sz="2400" dirty="0" smtClean="0"/>
          </a:p>
          <a:p>
            <a:pPr marL="639763" lvl="1" indent="-228600">
              <a:lnSpc>
                <a:spcPct val="90000"/>
              </a:lnSpc>
            </a:pPr>
            <a:r>
              <a:rPr lang="ro-RO" altLang="en-US" sz="2400" dirty="0" smtClean="0"/>
              <a:t>Media</a:t>
            </a:r>
            <a:r>
              <a:rPr lang="en-US" altLang="en-US" sz="2400" dirty="0" smtClean="0"/>
              <a:t> (</a:t>
            </a:r>
            <a:r>
              <a:rPr lang="ro-RO" altLang="en-US" sz="2400" dirty="0" smtClean="0"/>
              <a:t>media artimetică</a:t>
            </a:r>
            <a:r>
              <a:rPr lang="en-US" altLang="en-US" sz="2400" dirty="0" smtClean="0"/>
              <a:t>)</a:t>
            </a:r>
            <a:endParaRPr lang="en-US" altLang="en-US" sz="2400" dirty="0" smtClean="0"/>
          </a:p>
          <a:p>
            <a:pPr marL="639763" lvl="1" indent="-228600">
              <a:lnSpc>
                <a:spcPct val="90000"/>
              </a:lnSpc>
            </a:pPr>
            <a:r>
              <a:rPr lang="ro-RO" altLang="en-US" sz="2400" dirty="0" smtClean="0"/>
              <a:t>Valoarea </a:t>
            </a:r>
            <a:r>
              <a:rPr lang="ro-RO" altLang="en-US" sz="2400" dirty="0"/>
              <a:t>centrală </a:t>
            </a:r>
            <a:endParaRPr lang="ro-RO" altLang="en-US" sz="2400" dirty="0" smtClean="0"/>
          </a:p>
          <a:p>
            <a:pPr marL="639763" lvl="1" indent="-228600">
              <a:lnSpc>
                <a:spcPct val="90000"/>
              </a:lnSpc>
            </a:pPr>
            <a:r>
              <a:rPr lang="ro-RO" altLang="en-US" sz="2400" dirty="0" smtClean="0"/>
              <a:t>Media geometrică</a:t>
            </a:r>
          </a:p>
          <a:p>
            <a:pPr marL="639763" lvl="1" indent="-228600">
              <a:lnSpc>
                <a:spcPct val="90000"/>
              </a:lnSpc>
            </a:pPr>
            <a:r>
              <a:rPr lang="ro-RO" altLang="en-US" sz="2400" dirty="0" smtClean="0"/>
              <a:t>Media ponderatp</a:t>
            </a:r>
            <a:endParaRPr lang="en-US" altLang="en-US" sz="2400" dirty="0" smtClean="0"/>
          </a:p>
        </p:txBody>
      </p:sp>
      <p:sp>
        <p:nvSpPr>
          <p:cNvPr id="6149" name="Slide Number Placeholder 2"/>
          <p:cNvSpPr>
            <a:spLocks/>
          </p:cNvSpPr>
          <p:nvPr/>
        </p:nvSpPr>
        <p:spPr bwMode="auto">
          <a:xfrm>
            <a:off x="8531225" y="56991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96E2CF-95AB-475F-8200-1A8B6A3CF7DD}" type="slidenum">
              <a:rPr lang="en-US" altLang="en-US" sz="120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9" name="Rectangle 6"/>
          <p:cNvSpPr txBox="1">
            <a:spLocks noGrp="1" noChangeArrowheads="1"/>
          </p:cNvSpPr>
          <p:nvPr/>
        </p:nvSpPr>
        <p:spPr bwMode="auto">
          <a:xfrm>
            <a:off x="8610600" y="6210300"/>
            <a:ext cx="4476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842814E-051C-4CAB-8A2A-32C62976E1B4}" type="slidenum">
              <a:rPr lang="en-US" altLang="en-US" sz="1400" smtClean="0">
                <a:cs typeface="+mn-cs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en-US" altLang="en-US" sz="140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6-Nov-15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210300"/>
            <a:ext cx="44767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E9F5A0-AECF-453A-830E-B68589AF053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7682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Despre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ro-RO" dirty="0" smtClean="0">
                <a:latin typeface="Corbel" panose="020B0503020204020204" pitchFamily="34" charset="0"/>
              </a:rPr>
              <a:t>Variabile calitative:</a:t>
            </a:r>
          </a:p>
          <a:p>
            <a:r>
              <a:rPr lang="ro-RO" dirty="0" smtClean="0">
                <a:latin typeface="Corbel" panose="020B0503020204020204" pitchFamily="34" charset="0"/>
              </a:rPr>
              <a:t>Estimatori </a:t>
            </a:r>
            <a:r>
              <a:rPr lang="ro-RO" dirty="0">
                <a:latin typeface="Corbel" panose="020B0503020204020204" pitchFamily="34" charset="0"/>
              </a:rPr>
              <a:t>punctuali: </a:t>
            </a:r>
            <a:r>
              <a:rPr lang="ro-RO" dirty="0" smtClean="0">
                <a:latin typeface="Corbel" panose="020B0503020204020204" pitchFamily="34" charset="0"/>
              </a:rPr>
              <a:t>Raportul, Proporţia, Rata</a:t>
            </a:r>
          </a:p>
          <a:p>
            <a:pPr marL="118872" indent="0">
              <a:buNone/>
            </a:pPr>
            <a:endParaRPr lang="ro-RO" dirty="0" smtClean="0">
              <a:latin typeface="Corbel" panose="020B0503020204020204" pitchFamily="34" charset="0"/>
            </a:endParaRPr>
          </a:p>
          <a:p>
            <a:pPr marL="118872" indent="0">
              <a:buNone/>
            </a:pPr>
            <a:r>
              <a:rPr lang="ro-RO" dirty="0" smtClean="0">
                <a:latin typeface="Corbel" panose="020B0503020204020204" pitchFamily="34" charset="0"/>
              </a:rPr>
              <a:t>Variabile cantitative:</a:t>
            </a:r>
          </a:p>
          <a:p>
            <a:r>
              <a:rPr lang="ro-RO" dirty="0" smtClean="0">
                <a:latin typeface="Corbel" panose="020B0503020204020204" pitchFamily="34" charset="0"/>
              </a:rPr>
              <a:t>Mărusi de centralitate</a:t>
            </a:r>
          </a:p>
          <a:p>
            <a:r>
              <a:rPr lang="ro-RO" dirty="0" smtClean="0">
                <a:latin typeface="Corbel" panose="020B0503020204020204" pitchFamily="34" charset="0"/>
              </a:rPr>
              <a:t>Măsuri de dispersie/împrăştiere</a:t>
            </a:r>
          </a:p>
          <a:p>
            <a:r>
              <a:rPr lang="ro-RO" dirty="0" smtClean="0">
                <a:latin typeface="Corbel" panose="020B0503020204020204" pitchFamily="34" charset="0"/>
              </a:rPr>
              <a:t>Măsuri de simetrie</a:t>
            </a:r>
          </a:p>
          <a:p>
            <a:r>
              <a:rPr lang="ro-RO" dirty="0" smtClean="0">
                <a:latin typeface="Corbel" panose="020B0503020204020204" pitchFamily="34" charset="0"/>
              </a:rPr>
              <a:t>Măsuri de localizare</a:t>
            </a:r>
          </a:p>
          <a:p>
            <a:endParaRPr lang="ro-RO" dirty="0">
              <a:latin typeface="Corbel" panose="020B0503020204020204" pitchFamily="34" charset="0"/>
            </a:endParaRPr>
          </a:p>
          <a:p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Centralitate</a:t>
            </a:r>
            <a:r>
              <a:rPr lang="en-US" altLang="en-US" sz="2800" dirty="0"/>
              <a:t>: </a:t>
            </a:r>
            <a:r>
              <a:rPr lang="en-US" altLang="en-US" sz="3200" dirty="0"/>
              <a:t>M</a:t>
            </a:r>
            <a:r>
              <a:rPr lang="ro-RO" altLang="en-US" sz="2800" dirty="0" smtClean="0"/>
              <a:t>ODULUL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 algn="just">
              <a:lnSpc>
                <a:spcPct val="90000"/>
              </a:lnSpc>
              <a:defRPr/>
            </a:pPr>
            <a:r>
              <a:rPr lang="en-US" altLang="en-US" dirty="0"/>
              <a:t> </a:t>
            </a:r>
            <a:r>
              <a:rPr lang="ro-RO" altLang="en-US" dirty="0"/>
              <a:t>Denumit şi valoare modelă</a:t>
            </a:r>
            <a:endParaRPr lang="en-US" altLang="en-US" dirty="0"/>
          </a:p>
          <a:p>
            <a:pPr marL="639763" lvl="1" indent="-228600" algn="just">
              <a:lnSpc>
                <a:spcPct val="90000"/>
              </a:lnSpc>
              <a:defRPr/>
            </a:pPr>
            <a:r>
              <a:rPr lang="en-US" altLang="en-US" dirty="0"/>
              <a:t> </a:t>
            </a:r>
            <a:r>
              <a:rPr lang="ro-RO" altLang="en-US" dirty="0"/>
              <a:t>valoarea cu cea mai mare frecvenâî în seria statistică</a:t>
            </a:r>
          </a:p>
          <a:p>
            <a:pPr indent="-228600" algn="just">
              <a:lnSpc>
                <a:spcPct val="90000"/>
              </a:lnSpc>
              <a:defRPr/>
            </a:pPr>
            <a:endParaRPr lang="en-US" altLang="en-US" dirty="0"/>
          </a:p>
          <a:p>
            <a:pPr indent="-228600" algn="just">
              <a:lnSpc>
                <a:spcPct val="90000"/>
              </a:lnSpc>
              <a:defRPr/>
            </a:pPr>
            <a:r>
              <a:rPr lang="en-US" altLang="en-US" dirty="0"/>
              <a:t> </a:t>
            </a:r>
            <a:r>
              <a:rPr lang="ro-RO" altLang="en-US" u="sng" dirty="0"/>
              <a:t>Nu există formulă de calcul</a:t>
            </a:r>
            <a:endParaRPr lang="en-US" altLang="en-US" u="sng" dirty="0"/>
          </a:p>
          <a:p>
            <a:pPr marL="114300" indent="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/>
              <a:t> </a:t>
            </a:r>
          </a:p>
          <a:p>
            <a:pPr indent="-228600" algn="just">
              <a:lnSpc>
                <a:spcPct val="90000"/>
              </a:lnSpc>
              <a:defRPr/>
            </a:pPr>
            <a:r>
              <a:rPr lang="ro-RO" altLang="en-US" dirty="0"/>
              <a:t>Corespunde punctului cel mai înalt al graficului de distribuţie</a:t>
            </a:r>
            <a:endParaRPr lang="en-US" altLang="en-US" dirty="0"/>
          </a:p>
          <a:p>
            <a:pPr marL="11430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ro-RO" altLang="en-US" dirty="0"/>
          </a:p>
          <a:p>
            <a:pPr marL="11430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o-RO" altLang="en-US" dirty="0"/>
              <a:t>Excel (funcţie predefinită): </a:t>
            </a:r>
          </a:p>
          <a:p>
            <a:pPr marL="11430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/>
              <a:t>=MODE(</a:t>
            </a:r>
            <a:r>
              <a:rPr lang="ro-RO" altLang="en-US" dirty="0"/>
              <a:t>array</a:t>
            </a:r>
            <a:r>
              <a:rPr lang="en-US" altLang="en-US" dirty="0"/>
              <a:t>)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Centralitate</a:t>
            </a:r>
            <a:r>
              <a:rPr lang="en-US" altLang="en-US" sz="2800" dirty="0"/>
              <a:t>: </a:t>
            </a:r>
            <a:r>
              <a:rPr lang="en-US" altLang="en-US" sz="4000" dirty="0"/>
              <a:t>M</a:t>
            </a:r>
            <a:r>
              <a:rPr lang="ro-RO" altLang="en-US" dirty="0" smtClean="0"/>
              <a:t>ODULUL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241425"/>
            <a:ext cx="4733925" cy="512603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28600" algn="just"/>
            <a:r>
              <a:rPr lang="ro-RO" altLang="en-US" smtClean="0"/>
              <a:t>Seria unimodală:</a:t>
            </a:r>
          </a:p>
          <a:p>
            <a:pPr marL="639763" lvl="1" indent="-228600" algn="just"/>
            <a:r>
              <a:rPr lang="ro-RO" altLang="en-US" smtClean="0"/>
              <a:t>Vârsta pacienţilor internaţi cu diaree în Clinica Pediatrie 1 în perioada </a:t>
            </a:r>
            <a:r>
              <a:rPr lang="en-US" altLang="en-US" smtClean="0"/>
              <a:t>11.01 – 11.08.2008</a:t>
            </a:r>
          </a:p>
          <a:p>
            <a:pPr indent="-228600" algn="just"/>
            <a:r>
              <a:rPr lang="ro-RO" altLang="en-US" smtClean="0"/>
              <a:t>Seria bimodală:</a:t>
            </a:r>
          </a:p>
          <a:p>
            <a:pPr indent="-228600" algn="just"/>
            <a:endParaRPr lang="ro-RO" altLang="en-US" smtClean="0"/>
          </a:p>
          <a:p>
            <a:pPr indent="-228600"/>
            <a:r>
              <a:rPr lang="ro-RO" altLang="en-US" smtClean="0"/>
              <a:t>Seria multimodală </a:t>
            </a:r>
            <a:r>
              <a:rPr lang="en-US" altLang="en-US" smtClean="0"/>
              <a:t>(</a:t>
            </a:r>
            <a:r>
              <a:rPr lang="ro-RO" altLang="en-US" smtClean="0"/>
              <a:t>multimodală</a:t>
            </a:r>
            <a:r>
              <a:rPr lang="en-US" altLang="en-US" smtClean="0"/>
              <a:t>)</a:t>
            </a:r>
            <a:r>
              <a:rPr lang="ro-RO" altLang="en-US" smtClean="0"/>
              <a:t>:</a:t>
            </a:r>
            <a:endParaRPr lang="ro-RO" altLang="en-US" dirty="0" smtClean="0"/>
          </a:p>
        </p:txBody>
      </p:sp>
      <p:graphicFrame>
        <p:nvGraphicFramePr>
          <p:cNvPr id="7" name="Group 65"/>
          <p:cNvGraphicFramePr>
            <a:graphicFrameLocks/>
          </p:cNvGraphicFramePr>
          <p:nvPr/>
        </p:nvGraphicFramePr>
        <p:xfrm>
          <a:off x="4686300" y="1219200"/>
          <a:ext cx="4038600" cy="549275"/>
        </p:xfrm>
        <a:graphic>
          <a:graphicData uri="http://schemas.openxmlformats.org/drawingml/2006/table">
            <a:tbl>
              <a:tblPr/>
              <a:tblGrid>
                <a:gridCol w="808038"/>
                <a:gridCol w="808037"/>
                <a:gridCol w="806450"/>
                <a:gridCol w="808038"/>
                <a:gridCol w="808037"/>
              </a:tblGrid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304928"/>
              </p:ext>
            </p:extLst>
          </p:nvPr>
        </p:nvGraphicFramePr>
        <p:xfrm>
          <a:off x="4546121" y="3429000"/>
          <a:ext cx="4360863" cy="1097004"/>
        </p:xfrm>
        <a:graphic>
          <a:graphicData uri="http://schemas.openxmlformats.org/drawingml/2006/table">
            <a:tbl>
              <a:tblPr/>
              <a:tblGrid>
                <a:gridCol w="873125"/>
                <a:gridCol w="871538"/>
                <a:gridCol w="871537"/>
                <a:gridCol w="871538"/>
                <a:gridCol w="873125"/>
              </a:tblGrid>
              <a:tr h="5484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</a:tr>
              <a:tr h="5484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96"/>
          <p:cNvGraphicFramePr>
            <a:graphicFrameLocks noGrp="1"/>
          </p:cNvGraphicFramePr>
          <p:nvPr/>
        </p:nvGraphicFramePr>
        <p:xfrm>
          <a:off x="4533900" y="5064125"/>
          <a:ext cx="4038600" cy="1097004"/>
        </p:xfrm>
        <a:graphic>
          <a:graphicData uri="http://schemas.openxmlformats.org/drawingml/2006/table">
            <a:tbl>
              <a:tblPr/>
              <a:tblGrid>
                <a:gridCol w="808038"/>
                <a:gridCol w="808037"/>
                <a:gridCol w="806450"/>
                <a:gridCol w="808038"/>
                <a:gridCol w="808037"/>
              </a:tblGrid>
              <a:tr h="5484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F"/>
                    </a:solidFill>
                  </a:tcPr>
                </a:tc>
              </a:tr>
              <a:tr h="5484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FF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8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Centralitate</a:t>
            </a:r>
            <a:r>
              <a:rPr lang="en-US" altLang="en-US" sz="2800" dirty="0"/>
              <a:t>: </a:t>
            </a:r>
            <a:r>
              <a:rPr lang="en-US" altLang="en-US" sz="4000" dirty="0"/>
              <a:t>M</a:t>
            </a:r>
            <a:r>
              <a:rPr lang="ro-RO" altLang="en-US" dirty="0"/>
              <a:t>ODULUL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609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28600" algn="just"/>
            <a:r>
              <a:rPr lang="ro-RO" altLang="en-US" dirty="0" smtClean="0"/>
              <a:t>Nu este influenţată de valorile extreme</a:t>
            </a:r>
            <a:endParaRPr lang="ro-RO" altLang="en-US" dirty="0" smtClean="0"/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609600" y="2743200"/>
            <a:ext cx="281940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o-RO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Note la examenul practic pentru un eşantion de 25 studenţi sunt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o-RO" altLang="zh-CN" sz="2400" dirty="0">
                <a:latin typeface="Times New Roman" pitchFamily="18" charset="0"/>
                <a:ea typeface="SimSun" pitchFamily="2" charset="-122"/>
                <a:cs typeface="方正舒体"/>
              </a:rPr>
              <a:t>3, 4, 9, 5, 4, 6, 7, 7, 8, 5, 9, 7, 9, 5, 6, 9, 10, 6, 7, 7, 8, 9, 8, 9, 6</a:t>
            </a:r>
            <a:r>
              <a:rPr lang="ro-RO" altLang="zh-CN" sz="2400" dirty="0">
                <a:latin typeface="Arial" pitchFamily="34" charset="0"/>
                <a:ea typeface="SimSun" pitchFamily="2" charset="-122"/>
                <a:cs typeface="方正舒体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o-RO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Moulul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ro-RO" altLang="en-US" sz="2400" b="1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83168"/>
              </p:ext>
            </p:extLst>
          </p:nvPr>
        </p:nvGraphicFramePr>
        <p:xfrm>
          <a:off x="3505200" y="2368550"/>
          <a:ext cx="5491163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Worksheet" r:id="rId3" imgW="6638771" imgH="4381353" progId="Excel.Sheet.8">
                  <p:embed/>
                </p:oleObj>
              </mc:Choice>
              <mc:Fallback>
                <p:oleObj name="Worksheet" r:id="rId3" imgW="6638771" imgH="438135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8550"/>
                        <a:ext cx="5491163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546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Centralitate</a:t>
            </a:r>
            <a:r>
              <a:rPr lang="en-US" altLang="en-US" sz="2800" dirty="0"/>
              <a:t>: </a:t>
            </a:r>
            <a:r>
              <a:rPr lang="en-US" altLang="en-US" sz="4000" dirty="0"/>
              <a:t>M</a:t>
            </a:r>
            <a:r>
              <a:rPr lang="ro-RO" altLang="en-US" dirty="0"/>
              <a:t>ODULUL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600200"/>
            <a:ext cx="8382000" cy="609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28600" algn="just"/>
            <a:r>
              <a:rPr lang="ro-RO" altLang="en-US" dirty="0" smtClean="0"/>
              <a:t>Seria bimodală</a:t>
            </a:r>
            <a:endParaRPr lang="ro-RO" altLang="en-US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2514600"/>
            <a:ext cx="31242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ro-RO" altLang="en-US" sz="2400" dirty="0">
                <a:solidFill>
                  <a:srgbClr val="000000"/>
                </a:solidFill>
                <a:latin typeface="Times New Roman" pitchFamily="18" charset="0"/>
              </a:rPr>
              <a:t>Note la examenul practic pentru un eşantion de 26 studenţi sunt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o-RO" altLang="zh-CN" sz="2400" dirty="0">
                <a:latin typeface="Times New Roman" pitchFamily="18" charset="0"/>
                <a:ea typeface="SimSun" pitchFamily="2" charset="-122"/>
                <a:cs typeface="方正舒体"/>
              </a:rPr>
              <a:t>3, 4, 9, 5, 4, 6, 7, 7, 8, 5, 9, 7, 9, 5, 7, 6, 9, 10, 6, 7, 7, 8, 9, 8, 9, 6</a:t>
            </a:r>
            <a:r>
              <a:rPr lang="ro-RO" altLang="zh-CN" sz="2400" dirty="0">
                <a:latin typeface="Arial" pitchFamily="34" charset="0"/>
                <a:ea typeface="SimSun" pitchFamily="2" charset="-122"/>
                <a:cs typeface="方正舒体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Mod</a:t>
            </a:r>
            <a:r>
              <a:rPr lang="ro-RO" altLang="en-US" sz="2400" b="1" dirty="0">
                <a:solidFill>
                  <a:srgbClr val="000000"/>
                </a:solidFill>
                <a:latin typeface="Times New Roman" pitchFamily="18" charset="0"/>
              </a:rPr>
              <a:t>ulul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= 7 &amp; </a:t>
            </a:r>
            <a:r>
              <a:rPr lang="ro-RO" altLang="en-US" sz="2400" b="1" dirty="0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84096"/>
              </p:ext>
            </p:extLst>
          </p:nvPr>
        </p:nvGraphicFramePr>
        <p:xfrm>
          <a:off x="3505200" y="2374900"/>
          <a:ext cx="5459413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Worksheet" r:id="rId3" imgW="6591063" imgH="4086383" progId="Excel.Sheet.8">
                  <p:embed/>
                </p:oleObj>
              </mc:Choice>
              <mc:Fallback>
                <p:oleObj name="Worksheet" r:id="rId3" imgW="6591063" imgH="408638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74900"/>
                        <a:ext cx="5459413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404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Centralitate</a:t>
            </a:r>
            <a:r>
              <a:rPr lang="en-US" altLang="en-US" sz="2800" dirty="0"/>
              <a:t>: </a:t>
            </a:r>
            <a:r>
              <a:rPr lang="en-US" altLang="en-US" sz="4000" dirty="0" smtClean="0"/>
              <a:t>M</a:t>
            </a:r>
            <a:r>
              <a:rPr lang="ro-RO" altLang="en-US" dirty="0" smtClean="0"/>
              <a:t>EDIANA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95400"/>
            <a:ext cx="3663950" cy="5105400"/>
          </a:xfrm>
          <a:prstGeom prst="rect">
            <a:avLst/>
          </a:prstGeom>
          <a:ln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z="2400" smtClean="0">
                <a:latin typeface="Cambria" panose="02040503050406030204" pitchFamily="18" charset="0"/>
              </a:rPr>
              <a:t>Valoarea care împarte distribuţia în jumătate</a:t>
            </a:r>
          </a:p>
          <a:p>
            <a:r>
              <a:rPr lang="ro-RO" altLang="en-US" sz="2400" smtClean="0">
                <a:latin typeface="Cambria" panose="02040503050406030204" pitchFamily="18" charset="0"/>
              </a:rPr>
              <a:t>Paşi în calculul medianei:</a:t>
            </a:r>
          </a:p>
          <a:p>
            <a:pPr lvl="1"/>
            <a:r>
              <a:rPr lang="ro-RO" altLang="en-US" sz="2200" smtClean="0">
                <a:latin typeface="Cambria" panose="02040503050406030204" pitchFamily="18" charset="0"/>
              </a:rPr>
              <a:t>Se ordonează datele seriei în ordine crescătoare.</a:t>
            </a:r>
          </a:p>
          <a:p>
            <a:pPr lvl="1"/>
            <a:r>
              <a:rPr lang="ro-RO" altLang="en-US" sz="2200" smtClean="0">
                <a:latin typeface="Cambria" panose="02040503050406030204" pitchFamily="18" charset="0"/>
              </a:rPr>
              <a:t>Se localizează poziţia medianei în acest şir şi se determină valoarea ei.</a:t>
            </a:r>
          </a:p>
          <a:p>
            <a:pPr lvl="1"/>
            <a:r>
              <a:rPr lang="ro-RO" altLang="en-US" sz="2200" smtClean="0">
                <a:latin typeface="Cambria" panose="02040503050406030204" pitchFamily="18" charset="0"/>
              </a:rPr>
              <a:t>Valoarea este egala cu valoarea percentilei 50</a:t>
            </a:r>
            <a:endParaRPr lang="ro-RO" altLang="en-US" sz="2200" smtClean="0">
              <a:latin typeface="Cambria" panose="02040503050406030204" pitchFamily="18" charset="0"/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4572000" y="1295400"/>
            <a:ext cx="3663950" cy="5105400"/>
          </a:xfrm>
          <a:prstGeom prst="rect">
            <a:avLst/>
          </a:prstGeom>
          <a:ln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z="2200" smtClean="0">
                <a:latin typeface="Cambria" panose="02040503050406030204" pitchFamily="18" charset="0"/>
              </a:rPr>
              <a:t>Dacă volumul </a:t>
            </a:r>
            <a:r>
              <a:rPr lang="ro-RO" altLang="en-US" sz="2200" i="1" smtClean="0">
                <a:latin typeface="Cambria" panose="02040503050406030204" pitchFamily="18" charset="0"/>
              </a:rPr>
              <a:t>n</a:t>
            </a:r>
            <a:r>
              <a:rPr lang="ro-RO" altLang="en-US" sz="2200" smtClean="0">
                <a:latin typeface="Cambria" panose="02040503050406030204" pitchFamily="18" charset="0"/>
              </a:rPr>
              <a:t> al seriei este impar, atunci mediana este dată prin formula:</a:t>
            </a:r>
          </a:p>
          <a:p>
            <a:endParaRPr lang="ro-RO" altLang="en-US" sz="2200" smtClean="0">
              <a:latin typeface="Cambria" panose="02040503050406030204" pitchFamily="18" charset="0"/>
            </a:endParaRPr>
          </a:p>
          <a:p>
            <a:endParaRPr lang="ro-RO" altLang="en-US" sz="2200" smtClean="0">
              <a:latin typeface="Cambria" panose="02040503050406030204" pitchFamily="18" charset="0"/>
            </a:endParaRPr>
          </a:p>
          <a:p>
            <a:endParaRPr lang="ro-RO" altLang="en-US" sz="2200" smtClean="0">
              <a:latin typeface="Cambria" panose="02040503050406030204" pitchFamily="18" charset="0"/>
            </a:endParaRPr>
          </a:p>
          <a:p>
            <a:endParaRPr lang="ro-RO" altLang="en-US" sz="2200" smtClean="0">
              <a:latin typeface="Cambria" panose="02040503050406030204" pitchFamily="18" charset="0"/>
            </a:endParaRPr>
          </a:p>
          <a:p>
            <a:r>
              <a:rPr lang="ro-RO" altLang="en-US" sz="2200" smtClean="0">
                <a:latin typeface="Cambria" panose="02040503050406030204" pitchFamily="18" charset="0"/>
              </a:rPr>
              <a:t>Dacă </a:t>
            </a:r>
            <a:r>
              <a:rPr lang="ro-RO" altLang="en-US" sz="2200" i="1" smtClean="0">
                <a:latin typeface="Cambria" panose="02040503050406030204" pitchFamily="18" charset="0"/>
              </a:rPr>
              <a:t>n</a:t>
            </a:r>
            <a:r>
              <a:rPr lang="ro-RO" altLang="en-US" sz="2200" smtClean="0">
                <a:latin typeface="Cambria" panose="02040503050406030204" pitchFamily="18" charset="0"/>
              </a:rPr>
              <a:t> este par, atunci mediana este dată prin formula:</a:t>
            </a:r>
          </a:p>
          <a:p>
            <a:endParaRPr lang="ro-RO" altLang="en-US" sz="2200" smtClean="0">
              <a:latin typeface="Cambria" panose="020405030504060302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52939"/>
              </p:ext>
            </p:extLst>
          </p:nvPr>
        </p:nvGraphicFramePr>
        <p:xfrm>
          <a:off x="5791200" y="2895600"/>
          <a:ext cx="17621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Equation" r:id="rId3" imgW="672808" imgH="342751" progId="Equation.DSMT4">
                  <p:embed/>
                </p:oleObj>
              </mc:Choice>
              <mc:Fallback>
                <p:oleObj name="Equation" r:id="rId3" imgW="672808" imgH="34275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95600"/>
                        <a:ext cx="17621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45519"/>
              </p:ext>
            </p:extLst>
          </p:nvPr>
        </p:nvGraphicFramePr>
        <p:xfrm>
          <a:off x="5534025" y="5156200"/>
          <a:ext cx="24669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5" imgW="1040948" imgH="520474" progId="Equation.DSMT4">
                  <p:embed/>
                </p:oleObj>
              </mc:Choice>
              <mc:Fallback>
                <p:oleObj name="Equation" r:id="rId5" imgW="1040948" imgH="52047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5156200"/>
                        <a:ext cx="246697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42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Centralitate</a:t>
            </a:r>
            <a:r>
              <a:rPr lang="en-US" altLang="en-US" sz="2800" dirty="0"/>
              <a:t>: </a:t>
            </a:r>
            <a:r>
              <a:rPr lang="en-US" altLang="en-US" sz="4000" dirty="0"/>
              <a:t>M</a:t>
            </a:r>
            <a:r>
              <a:rPr lang="ro-RO" altLang="en-US" dirty="0"/>
              <a:t>EDIANA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04800" y="1219200"/>
            <a:ext cx="8458200" cy="5486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200" dirty="0" smtClean="0">
                <a:latin typeface="Cambria" panose="02040503050406030204" pitchFamily="18" charset="0"/>
              </a:rPr>
              <a:t>1. Mediana nu este afectată de valorile extreme ale seriei de date.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200" dirty="0" smtClean="0">
                <a:latin typeface="Cambria" panose="02040503050406030204" pitchFamily="18" charset="0"/>
              </a:rPr>
              <a:t>2. Valoarea obţinută pentru mediană poate fi nereprezentativă pentru distribuţia datelor seriei dacă valorile individuale nu se grupează înspre valoarea centrală (mediana). </a:t>
            </a: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2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200" dirty="0" smtClean="0">
                <a:latin typeface="Cambria" panose="02040503050406030204" pitchFamily="18" charset="0"/>
              </a:rPr>
              <a:t>3. Mediana este o măsură de tendinţă centrală care minimizează suma valorilor absolute ale abaterilor de la o valoare X de pe dreapta numerelor reale </a:t>
            </a:r>
            <a:endParaRPr lang="en-US" altLang="en-US" sz="22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32581" b="72984"/>
          <a:stretch>
            <a:fillRect/>
          </a:stretch>
        </p:blipFill>
        <p:spPr bwMode="auto">
          <a:xfrm>
            <a:off x="1357313" y="1676400"/>
            <a:ext cx="5688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4" r="32217" b="72833"/>
          <a:stretch>
            <a:fillRect/>
          </a:stretch>
        </p:blipFill>
        <p:spPr bwMode="auto">
          <a:xfrm>
            <a:off x="1381126" y="2514600"/>
            <a:ext cx="5664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r="32581" b="72932"/>
          <a:stretch>
            <a:fillRect/>
          </a:stretch>
        </p:blipFill>
        <p:spPr bwMode="auto">
          <a:xfrm>
            <a:off x="1457326" y="4419600"/>
            <a:ext cx="558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57800" y="1676400"/>
            <a:ext cx="533400" cy="781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2516187"/>
            <a:ext cx="533400" cy="781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3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Centralitate</a:t>
            </a:r>
            <a:r>
              <a:rPr lang="en-US" altLang="en-US" sz="2800" dirty="0"/>
              <a:t>: </a:t>
            </a:r>
            <a:r>
              <a:rPr lang="en-US" altLang="en-US" sz="4000" dirty="0"/>
              <a:t>M</a:t>
            </a:r>
            <a:r>
              <a:rPr lang="ro-RO" altLang="en-US" dirty="0"/>
              <a:t>EDIANA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371600"/>
            <a:ext cx="8305800" cy="510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zh-CN" sz="2400" dirty="0" smtClean="0">
                <a:latin typeface="Cambria" panose="02040503050406030204" pitchFamily="18" charset="0"/>
              </a:rPr>
              <a:t>3, 9, 9, 5, 8, 6, 10, 7, 8, 5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Cambria" panose="02040503050406030204" pitchFamily="18" charset="0"/>
              </a:rPr>
              <a:t> </a:t>
            </a:r>
            <a:endParaRPr lang="ro-RO" altLang="zh-CN" sz="2400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zh-CN" sz="2400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Cambria" panose="02040503050406030204" pitchFamily="18" charset="0"/>
              </a:rPr>
              <a:t>→ </a:t>
            </a:r>
            <a:r>
              <a:rPr lang="ro-RO" altLang="zh-CN" sz="2400" dirty="0" smtClean="0">
                <a:latin typeface="Cambria" panose="02040503050406030204" pitchFamily="18" charset="0"/>
              </a:rPr>
              <a:t>Ordonarea</a:t>
            </a:r>
            <a:r>
              <a:rPr lang="en-US" altLang="zh-CN" sz="2400" dirty="0" smtClean="0">
                <a:latin typeface="Cambria" panose="02040503050406030204" pitchFamily="18" charset="0"/>
              </a:rPr>
              <a:t> </a:t>
            </a:r>
            <a:r>
              <a:rPr lang="en-US" altLang="zh-CN" sz="2400" dirty="0" err="1" smtClean="0">
                <a:latin typeface="Cambria" panose="02040503050406030204" pitchFamily="18" charset="0"/>
              </a:rPr>
              <a:t>cresc</a:t>
            </a:r>
            <a:r>
              <a:rPr lang="ro-RO" altLang="zh-CN" sz="2400" dirty="0" smtClean="0">
                <a:latin typeface="Cambria" panose="02040503050406030204" pitchFamily="18" charset="0"/>
              </a:rPr>
              <a:t>ător</a:t>
            </a:r>
            <a:endParaRPr lang="ro-RO" altLang="zh-CN" sz="20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0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0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4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4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4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o-RO" altLang="zh-CN" sz="2400" dirty="0" smtClean="0">
                <a:latin typeface="Cambria" panose="02040503050406030204" pitchFamily="18" charset="0"/>
              </a:rPr>
              <a:t>Volumul eșantionului: </a:t>
            </a:r>
            <a:r>
              <a:rPr lang="en-US" altLang="zh-CN" sz="2400" dirty="0" smtClean="0">
                <a:latin typeface="Cambria" panose="02040503050406030204" pitchFamily="18" charset="0"/>
              </a:rPr>
              <a:t>n = </a:t>
            </a:r>
            <a:r>
              <a:rPr lang="ro-RO" altLang="zh-CN" sz="2400" dirty="0" smtClean="0">
                <a:latin typeface="Cambria" panose="02040503050406030204" pitchFamily="18" charset="0"/>
              </a:rPr>
              <a:t>10 </a:t>
            </a:r>
            <a:r>
              <a:rPr lang="en-US" altLang="zh-CN" sz="2400" dirty="0" smtClean="0">
                <a:latin typeface="Cambria" panose="02040503050406030204" pitchFamily="18" charset="0"/>
              </a:rPr>
              <a:t>(</a:t>
            </a:r>
            <a:r>
              <a:rPr lang="en-US" altLang="zh-CN" sz="2400" dirty="0" err="1" smtClean="0">
                <a:latin typeface="Cambria" panose="02040503050406030204" pitchFamily="18" charset="0"/>
              </a:rPr>
              <a:t>num</a:t>
            </a:r>
            <a:r>
              <a:rPr lang="ro-RO" altLang="zh-CN" sz="2400" dirty="0" smtClean="0">
                <a:latin typeface="Cambria" panose="02040503050406030204" pitchFamily="18" charset="0"/>
              </a:rPr>
              <a:t>ăr par)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o-RO" altLang="zh-CN" sz="2400" dirty="0" smtClean="0">
                <a:latin typeface="Cambria" panose="02040503050406030204" pitchFamily="18" charset="0"/>
              </a:rPr>
              <a:t>Me = </a:t>
            </a:r>
            <a:r>
              <a:rPr lang="en-US" altLang="zh-CN" sz="2400" dirty="0" smtClean="0">
                <a:latin typeface="Cambria" panose="02040503050406030204" pitchFamily="18" charset="0"/>
              </a:rPr>
              <a:t>(X</a:t>
            </a:r>
            <a:r>
              <a:rPr lang="ro-RO" altLang="zh-CN" sz="2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zh-CN" sz="2400" dirty="0" smtClean="0">
                <a:latin typeface="Cambria" panose="02040503050406030204" pitchFamily="18" charset="0"/>
              </a:rPr>
              <a:t>+X</a:t>
            </a:r>
            <a:r>
              <a:rPr lang="ro-RO" altLang="zh-CN" sz="2400" baseline="-25000" dirty="0" smtClean="0">
                <a:latin typeface="Cambria" panose="02040503050406030204" pitchFamily="18" charset="0"/>
              </a:rPr>
              <a:t>6</a:t>
            </a:r>
            <a:r>
              <a:rPr lang="en-US" altLang="zh-CN" sz="2400" dirty="0" smtClean="0">
                <a:latin typeface="Cambria" panose="02040503050406030204" pitchFamily="18" charset="0"/>
              </a:rPr>
              <a:t>)/2</a:t>
            </a:r>
            <a:r>
              <a:rPr lang="ro-RO" altLang="zh-CN" sz="2400" dirty="0" smtClean="0">
                <a:latin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</a:rPr>
              <a:t>= (7+</a:t>
            </a:r>
            <a:r>
              <a:rPr lang="ro-RO" altLang="zh-CN" sz="2400" dirty="0" smtClean="0">
                <a:latin typeface="Cambria" panose="02040503050406030204" pitchFamily="18" charset="0"/>
              </a:rPr>
              <a:t>8</a:t>
            </a:r>
            <a:r>
              <a:rPr lang="en-US" altLang="zh-CN" sz="2400" dirty="0" smtClean="0">
                <a:latin typeface="Cambria" panose="02040503050406030204" pitchFamily="18" charset="0"/>
              </a:rPr>
              <a:t>)/2 </a:t>
            </a:r>
            <a:r>
              <a:rPr lang="ro-RO" altLang="zh-CN" sz="2400" dirty="0" smtClean="0">
                <a:latin typeface="Cambria" panose="02040503050406030204" pitchFamily="18" charset="0"/>
              </a:rPr>
              <a:t>= 7,5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o-RO" altLang="zh-CN" sz="2400" b="1" dirty="0" smtClean="0">
                <a:latin typeface="Cambria" panose="02040503050406030204" pitchFamily="18" charset="0"/>
              </a:rPr>
              <a:t>Excel</a:t>
            </a:r>
            <a:r>
              <a:rPr lang="ro-RO" altLang="zh-CN" sz="2400" dirty="0" smtClean="0">
                <a:latin typeface="Cambria" panose="02040503050406030204" pitchFamily="18" charset="0"/>
              </a:rPr>
              <a:t>: </a:t>
            </a:r>
            <a:r>
              <a:rPr lang="ro-RO" altLang="zh-CN" sz="2400" u="sng" dirty="0" smtClean="0">
                <a:latin typeface="Cambria" panose="02040503050406030204" pitchFamily="18" charset="0"/>
              </a:rPr>
              <a:t>=median(A2:J2) = 7,5</a:t>
            </a:r>
            <a:endParaRPr lang="ro-RO" altLang="en-US" sz="2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47581" b="72984"/>
          <a:stretch>
            <a:fillRect/>
          </a:stretch>
        </p:blipFill>
        <p:spPr bwMode="auto">
          <a:xfrm>
            <a:off x="4056062" y="1194593"/>
            <a:ext cx="47069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4" r="47459" b="72983"/>
          <a:stretch>
            <a:fillRect/>
          </a:stretch>
        </p:blipFill>
        <p:spPr bwMode="auto">
          <a:xfrm>
            <a:off x="3810000" y="2438400"/>
            <a:ext cx="4789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249918"/>
              </p:ext>
            </p:extLst>
          </p:nvPr>
        </p:nvGraphicFramePr>
        <p:xfrm>
          <a:off x="1143000" y="3124200"/>
          <a:ext cx="20097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5" imgW="1040948" imgH="520474" progId="Equation.DSMT4">
                  <p:embed/>
                </p:oleObj>
              </mc:Choice>
              <mc:Fallback>
                <p:oleObj name="Equation" r:id="rId5" imgW="1040948" imgH="52047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200977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Callout 9"/>
          <p:cNvSpPr/>
          <p:nvPr/>
        </p:nvSpPr>
        <p:spPr>
          <a:xfrm>
            <a:off x="4800600" y="4876800"/>
            <a:ext cx="4179887" cy="1143000"/>
          </a:xfrm>
          <a:prstGeom prst="cloudCallout">
            <a:avLst>
              <a:gd name="adj1" fmla="val -16507"/>
              <a:gd name="adj2" fmla="val -1834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800" b="1" dirty="0">
                <a:solidFill>
                  <a:schemeClr val="tx1">
                    <a:lumMod val="50000"/>
                  </a:schemeClr>
                </a:solidFill>
              </a:rPr>
              <a:t>Serie multimodală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/>
              <a:t>Centralitate</a:t>
            </a:r>
            <a:r>
              <a:rPr lang="en-US" altLang="en-US" sz="2800" dirty="0"/>
              <a:t>: </a:t>
            </a:r>
            <a:r>
              <a:rPr lang="en-US" altLang="en-US" sz="4000" dirty="0"/>
              <a:t>M</a:t>
            </a:r>
            <a:r>
              <a:rPr lang="ro-RO" altLang="en-US" dirty="0"/>
              <a:t>EDIANA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04800" y="1447800"/>
            <a:ext cx="8305800" cy="4800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Cambria" panose="02040503050406030204" pitchFamily="18" charset="0"/>
              </a:rPr>
              <a:t> </a:t>
            </a:r>
            <a:endParaRPr lang="ro-RO" altLang="zh-CN" sz="2400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Cambria" panose="02040503050406030204" pitchFamily="18" charset="0"/>
              </a:rPr>
              <a:t>→ </a:t>
            </a:r>
            <a:r>
              <a:rPr lang="ro-RO" altLang="zh-CN" sz="2400" dirty="0" smtClean="0">
                <a:latin typeface="Cambria" panose="02040503050406030204" pitchFamily="18" charset="0"/>
              </a:rPr>
              <a:t>Ordonarea</a:t>
            </a:r>
            <a:r>
              <a:rPr lang="en-US" altLang="zh-CN" sz="2400" dirty="0" smtClean="0">
                <a:latin typeface="Cambria" panose="02040503050406030204" pitchFamily="18" charset="0"/>
              </a:rPr>
              <a:t> </a:t>
            </a:r>
            <a:r>
              <a:rPr lang="en-US" altLang="zh-CN" sz="2400" dirty="0" err="1" smtClean="0">
                <a:latin typeface="Cambria" panose="02040503050406030204" pitchFamily="18" charset="0"/>
              </a:rPr>
              <a:t>cresc</a:t>
            </a:r>
            <a:r>
              <a:rPr lang="ro-RO" altLang="zh-CN" sz="2400" dirty="0" smtClean="0">
                <a:latin typeface="Cambria" panose="02040503050406030204" pitchFamily="18" charset="0"/>
              </a:rPr>
              <a:t>ător</a:t>
            </a:r>
            <a:endParaRPr lang="ro-RO" altLang="zh-CN" sz="20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0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0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4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ro-RO" altLang="zh-CN" sz="2400" dirty="0" smtClean="0">
              <a:latin typeface="Cambria" panose="02040503050406030204" pitchFamily="18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ro-RO" altLang="zh-CN" sz="2400" dirty="0" smtClean="0">
                <a:latin typeface="Cambria" panose="02040503050406030204" pitchFamily="18" charset="0"/>
              </a:rPr>
              <a:t>Volumul eșantionului: </a:t>
            </a:r>
            <a:r>
              <a:rPr lang="en-US" altLang="zh-CN" sz="2400" dirty="0" smtClean="0">
                <a:latin typeface="Cambria" panose="02040503050406030204" pitchFamily="18" charset="0"/>
              </a:rPr>
              <a:t>n = </a:t>
            </a:r>
            <a:r>
              <a:rPr lang="ro-RO" altLang="zh-CN" sz="2400" dirty="0" smtClean="0">
                <a:latin typeface="Cambria" panose="02040503050406030204" pitchFamily="18" charset="0"/>
              </a:rPr>
              <a:t>9 </a:t>
            </a:r>
            <a:r>
              <a:rPr lang="en-US" altLang="zh-CN" sz="2400" dirty="0" smtClean="0">
                <a:latin typeface="Cambria" panose="02040503050406030204" pitchFamily="18" charset="0"/>
              </a:rPr>
              <a:t>(</a:t>
            </a:r>
            <a:r>
              <a:rPr lang="en-US" altLang="zh-CN" sz="2400" dirty="0" err="1" smtClean="0">
                <a:latin typeface="Cambria" panose="02040503050406030204" pitchFamily="18" charset="0"/>
              </a:rPr>
              <a:t>num</a:t>
            </a:r>
            <a:r>
              <a:rPr lang="ro-RO" altLang="zh-CN" sz="2400" dirty="0" smtClean="0">
                <a:latin typeface="Cambria" panose="02040503050406030204" pitchFamily="18" charset="0"/>
              </a:rPr>
              <a:t>ăr impar)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o-RO" altLang="zh-CN" sz="2400" dirty="0" smtClean="0">
                <a:latin typeface="Cambria" panose="02040503050406030204" pitchFamily="18" charset="0"/>
              </a:rPr>
              <a:t>Me = </a:t>
            </a:r>
            <a:r>
              <a:rPr lang="en-US" altLang="zh-CN" sz="2400" dirty="0" smtClean="0">
                <a:latin typeface="Cambria" panose="02040503050406030204" pitchFamily="18" charset="0"/>
              </a:rPr>
              <a:t>X</a:t>
            </a:r>
            <a:r>
              <a:rPr lang="ro-RO" altLang="zh-CN" sz="2400" baseline="-25000" dirty="0" smtClean="0">
                <a:latin typeface="Cambria" panose="02040503050406030204" pitchFamily="18" charset="0"/>
              </a:rPr>
              <a:t>(9+1)/2</a:t>
            </a:r>
            <a:r>
              <a:rPr lang="ro-RO" altLang="zh-CN" sz="2400" dirty="0" smtClean="0">
                <a:latin typeface="Cambria" panose="02040503050406030204" pitchFamily="18" charset="0"/>
              </a:rPr>
              <a:t> </a:t>
            </a:r>
            <a:r>
              <a:rPr lang="en-US" altLang="zh-CN" sz="2400" dirty="0" smtClean="0">
                <a:latin typeface="Cambria" panose="02040503050406030204" pitchFamily="18" charset="0"/>
              </a:rPr>
              <a:t>= </a:t>
            </a:r>
            <a:r>
              <a:rPr lang="ro-RO" altLang="zh-CN" sz="2400" dirty="0" smtClean="0">
                <a:latin typeface="Cambria" panose="02040503050406030204" pitchFamily="18" charset="0"/>
              </a:rPr>
              <a:t>X</a:t>
            </a:r>
            <a:r>
              <a:rPr lang="ro-RO" altLang="zh-CN" sz="2400" baseline="-25000" dirty="0" smtClean="0">
                <a:latin typeface="Cambria" panose="02040503050406030204" pitchFamily="18" charset="0"/>
              </a:rPr>
              <a:t>5</a:t>
            </a:r>
            <a:r>
              <a:rPr lang="ro-RO" altLang="zh-CN" sz="2400" dirty="0" smtClean="0">
                <a:latin typeface="Cambria" panose="02040503050406030204" pitchFamily="18" charset="0"/>
              </a:rPr>
              <a:t> = 8</a:t>
            </a:r>
            <a:r>
              <a:rPr lang="en-US" altLang="zh-CN" sz="2400" dirty="0" smtClean="0">
                <a:latin typeface="Cambria" panose="02040503050406030204" pitchFamily="18" charset="0"/>
              </a:rPr>
              <a:t> </a:t>
            </a:r>
            <a:r>
              <a:rPr lang="ro-RO" altLang="zh-CN" sz="2400" dirty="0" smtClean="0">
                <a:latin typeface="Cambria" panose="02040503050406030204" pitchFamily="18" charset="0"/>
              </a:rPr>
              <a:t>= 8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ro-RO" altLang="zh-CN" sz="2400" b="1" dirty="0" smtClean="0">
                <a:latin typeface="Cambria" panose="02040503050406030204" pitchFamily="18" charset="0"/>
              </a:rPr>
              <a:t>Excel</a:t>
            </a:r>
            <a:r>
              <a:rPr lang="ro-RO" altLang="zh-CN" sz="2400" dirty="0" smtClean="0">
                <a:latin typeface="Cambria" panose="02040503050406030204" pitchFamily="18" charset="0"/>
              </a:rPr>
              <a:t>: </a:t>
            </a:r>
            <a:r>
              <a:rPr lang="ro-RO" altLang="zh-CN" sz="2400" u="sng" dirty="0" smtClean="0">
                <a:latin typeface="Cambria" panose="02040503050406030204" pitchFamily="18" charset="0"/>
              </a:rPr>
              <a:t>=median(A2:I2) = 8</a:t>
            </a:r>
            <a:endParaRPr lang="ro-RO" altLang="en-US" sz="2000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28108"/>
              </p:ext>
            </p:extLst>
          </p:nvPr>
        </p:nvGraphicFramePr>
        <p:xfrm>
          <a:off x="914400" y="2590800"/>
          <a:ext cx="17621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3" imgW="672808" imgH="342751" progId="Equation.DSMT4">
                  <p:embed/>
                </p:oleObj>
              </mc:Choice>
              <mc:Fallback>
                <p:oleObj name="Equation" r:id="rId3" imgW="672808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17621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r="37823" b="73135"/>
          <a:stretch>
            <a:fillRect/>
          </a:stretch>
        </p:blipFill>
        <p:spPr bwMode="auto">
          <a:xfrm>
            <a:off x="3554413" y="1600200"/>
            <a:ext cx="5245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495800" y="4572000"/>
            <a:ext cx="4179888" cy="1143000"/>
          </a:xfrm>
          <a:prstGeom prst="cloudCallout">
            <a:avLst>
              <a:gd name="adj1" fmla="val -3918"/>
              <a:gd name="adj2" fmla="val -2385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8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Serie multimodală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2057400"/>
            <a:ext cx="914400" cy="304800"/>
          </a:xfrm>
          <a:prstGeom prst="roundRect">
            <a:avLst/>
          </a:prstGeom>
          <a:solidFill>
            <a:srgbClr val="FF760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10250" y="2365375"/>
            <a:ext cx="914400" cy="304800"/>
          </a:xfrm>
          <a:prstGeom prst="roundRect">
            <a:avLst/>
          </a:prstGeom>
          <a:solidFill>
            <a:srgbClr val="FF760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37338" y="2052638"/>
            <a:ext cx="914400" cy="304800"/>
          </a:xfrm>
          <a:prstGeom prst="roundRect">
            <a:avLst/>
          </a:prstGeom>
          <a:solidFill>
            <a:srgbClr val="FF7605">
              <a:alpha val="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00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Centralitate: M</a:t>
            </a:r>
            <a:r>
              <a:rPr lang="ro-RO" sz="2800" dirty="0" smtClean="0"/>
              <a:t>EDIA</a:t>
            </a:r>
            <a:r>
              <a:rPr lang="ro-RO" dirty="0" smtClean="0"/>
              <a:t> A</a:t>
            </a:r>
            <a:r>
              <a:rPr lang="ro-RO" sz="2800" dirty="0" smtClean="0"/>
              <a:t>RITMETICĂ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28</a:t>
            </a:fld>
            <a:endParaRPr lang="en-US"/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533400" y="1371600"/>
            <a:ext cx="3663950" cy="4191000"/>
          </a:xfrm>
          <a:prstGeom prst="rect">
            <a:avLst/>
          </a:prstGeom>
          <a:ln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z="2400" smtClean="0"/>
              <a:t>Suma tuturor datelor seriei împărţită la numărul de date din serie</a:t>
            </a:r>
          </a:p>
          <a:p>
            <a:r>
              <a:rPr lang="ro-RO" altLang="en-US" sz="2400" smtClean="0"/>
              <a:t>Modificarea unei singure date din serie nu afectează valoare modală sau mediana dar va afecta media aritmetică</a:t>
            </a:r>
            <a:endParaRPr lang="ro-RO" altLang="en-US" sz="2400" dirty="0" smtClean="0"/>
          </a:p>
        </p:txBody>
      </p:sp>
      <p:sp>
        <p:nvSpPr>
          <p:cNvPr id="14" name="Rectangle 4"/>
          <p:cNvSpPr txBox="1">
            <a:spLocks/>
          </p:cNvSpPr>
          <p:nvPr/>
        </p:nvSpPr>
        <p:spPr>
          <a:xfrm>
            <a:off x="4419600" y="1371600"/>
            <a:ext cx="4343400" cy="4267200"/>
          </a:xfrm>
          <a:prstGeom prst="rect">
            <a:avLst/>
          </a:prstGeom>
          <a:ln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z="2400" dirty="0" smtClean="0"/>
              <a:t>Populaţie (media populaţiei în problemele de statistică e cunoscută):</a:t>
            </a:r>
          </a:p>
          <a:p>
            <a:endParaRPr lang="ro-RO" altLang="en-US" sz="2400" dirty="0" smtClean="0"/>
          </a:p>
          <a:p>
            <a:endParaRPr lang="ro-RO" altLang="en-US" sz="2400" dirty="0" smtClean="0"/>
          </a:p>
          <a:p>
            <a:r>
              <a:rPr lang="ro-RO" altLang="en-US" sz="2400" dirty="0" smtClean="0"/>
              <a:t>Eşantion (</a:t>
            </a:r>
            <a:r>
              <a:rPr lang="ro-RO" altLang="en-US" sz="2000" dirty="0" smtClean="0"/>
              <a:t>se calculează</a:t>
            </a:r>
            <a:r>
              <a:rPr lang="ro-RO" altLang="en-US" sz="2400" dirty="0" smtClean="0"/>
              <a:t>):</a:t>
            </a:r>
            <a:endParaRPr lang="ro-RO" altLang="en-US" sz="2400" dirty="0" smtClean="0"/>
          </a:p>
        </p:txBody>
      </p:sp>
      <p:sp>
        <p:nvSpPr>
          <p:cNvPr id="15" name="Cloud Callout 14"/>
          <p:cNvSpPr/>
          <p:nvPr/>
        </p:nvSpPr>
        <p:spPr>
          <a:xfrm>
            <a:off x="561975" y="5329238"/>
            <a:ext cx="7924800" cy="831850"/>
          </a:xfrm>
          <a:prstGeom prst="cloudCallout">
            <a:avLst>
              <a:gd name="adj1" fmla="val 28036"/>
              <a:gd name="adj2" fmla="val -33480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dirty="0"/>
              <a:t>Simbol diferit pentru populație respectiv eșantion dar formulă de calcul similară</a:t>
            </a:r>
            <a:endParaRPr lang="en-US" sz="2000" dirty="0"/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4" t="29314" r="18581" b="57777"/>
          <a:stretch>
            <a:fillRect/>
          </a:stretch>
        </p:blipFill>
        <p:spPr bwMode="auto">
          <a:xfrm>
            <a:off x="6477000" y="2209800"/>
            <a:ext cx="185112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4" t="49448" r="18581" b="33522"/>
          <a:stretch>
            <a:fillRect/>
          </a:stretch>
        </p:blipFill>
        <p:spPr bwMode="auto">
          <a:xfrm>
            <a:off x="6711520" y="3733800"/>
            <a:ext cx="164966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64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Centralitate: M</a:t>
            </a:r>
            <a:r>
              <a:rPr lang="ro-RO" sz="2800" dirty="0" smtClean="0"/>
              <a:t>EDIA</a:t>
            </a:r>
            <a:r>
              <a:rPr lang="ro-RO" dirty="0" smtClean="0"/>
              <a:t> A</a:t>
            </a:r>
            <a:r>
              <a:rPr lang="ro-RO" sz="2800" dirty="0" smtClean="0"/>
              <a:t>RITMETICĂ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29</a:t>
            </a:fld>
            <a:endParaRPr lang="en-US"/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533400" y="1371600"/>
            <a:ext cx="3663950" cy="4191000"/>
          </a:xfrm>
          <a:prstGeom prst="rect">
            <a:avLst/>
          </a:prstGeom>
          <a:ln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z="2400" smtClean="0"/>
              <a:t>Suma tuturor datelor seriei împărţită la numărul de date din serie</a:t>
            </a:r>
          </a:p>
          <a:p>
            <a:r>
              <a:rPr lang="ro-RO" altLang="en-US" sz="2400" smtClean="0"/>
              <a:t>Modificarea unei singure date din serie nu afectează valoare modală sau mediana dar va afecta media aritmetică</a:t>
            </a:r>
            <a:endParaRPr lang="ro-RO" altLang="en-US" sz="2400" dirty="0" smtClean="0"/>
          </a:p>
        </p:txBody>
      </p:sp>
      <p:sp>
        <p:nvSpPr>
          <p:cNvPr id="14" name="Rectangle 4"/>
          <p:cNvSpPr txBox="1">
            <a:spLocks/>
          </p:cNvSpPr>
          <p:nvPr/>
        </p:nvSpPr>
        <p:spPr>
          <a:xfrm>
            <a:off x="4419600" y="1371600"/>
            <a:ext cx="4343400" cy="4267200"/>
          </a:xfrm>
          <a:prstGeom prst="rect">
            <a:avLst/>
          </a:prstGeom>
          <a:ln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z="2400" dirty="0" smtClean="0"/>
              <a:t>Populaţie (media populaţiei în problemele de statistică e cunoscută):</a:t>
            </a:r>
          </a:p>
          <a:p>
            <a:endParaRPr lang="ro-RO" altLang="en-US" sz="2400" dirty="0" smtClean="0"/>
          </a:p>
          <a:p>
            <a:endParaRPr lang="ro-RO" altLang="en-US" sz="2400" dirty="0" smtClean="0"/>
          </a:p>
          <a:p>
            <a:r>
              <a:rPr lang="ro-RO" altLang="en-US" sz="2400" dirty="0" smtClean="0"/>
              <a:t>Eşantion (</a:t>
            </a:r>
            <a:r>
              <a:rPr lang="ro-RO" altLang="en-US" sz="2000" dirty="0" smtClean="0"/>
              <a:t>se calculează</a:t>
            </a:r>
            <a:r>
              <a:rPr lang="ro-RO" altLang="en-US" sz="2400" dirty="0" smtClean="0"/>
              <a:t>):</a:t>
            </a:r>
            <a:endParaRPr lang="ro-RO" altLang="en-US" sz="2400" dirty="0" smtClean="0"/>
          </a:p>
        </p:txBody>
      </p:sp>
      <p:sp>
        <p:nvSpPr>
          <p:cNvPr id="15" name="Cloud Callout 14"/>
          <p:cNvSpPr/>
          <p:nvPr/>
        </p:nvSpPr>
        <p:spPr>
          <a:xfrm>
            <a:off x="561975" y="5745163"/>
            <a:ext cx="7924800" cy="831850"/>
          </a:xfrm>
          <a:prstGeom prst="cloudCallout">
            <a:avLst>
              <a:gd name="adj1" fmla="val 27927"/>
              <a:gd name="adj2" fmla="val -3814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000" dirty="0"/>
              <a:t>Simbol diferit pentru populație respectiv eșantion dar formulă de calcul similară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212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z="6000" dirty="0" smtClean="0"/>
              <a:t>V</a:t>
            </a:r>
            <a:r>
              <a:rPr lang="ro-RO" dirty="0" smtClean="0"/>
              <a:t>ARIABILE </a:t>
            </a:r>
            <a:r>
              <a:rPr lang="ro-RO" sz="6000" dirty="0" smtClean="0"/>
              <a:t>C</a:t>
            </a:r>
            <a:r>
              <a:rPr lang="ro-RO" dirty="0" smtClean="0"/>
              <a:t>ALITATIVE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77000"/>
            <a:ext cx="2133600" cy="274638"/>
          </a:xfrm>
        </p:spPr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</p:spPr>
        <p:txBody>
          <a:bodyPr/>
          <a:lstStyle/>
          <a:p>
            <a:fld id="{3C52D2AF-5CC1-41F5-AE95-4EA3F210A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2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Centralitate: M</a:t>
            </a:r>
            <a:r>
              <a:rPr lang="ro-RO" sz="2800" dirty="0"/>
              <a:t>EDIA</a:t>
            </a:r>
            <a:r>
              <a:rPr lang="ro-RO" dirty="0"/>
              <a:t> A</a:t>
            </a:r>
            <a:r>
              <a:rPr lang="ro-RO" sz="2800" dirty="0"/>
              <a:t>RITMETICĂ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81000" y="1371600"/>
            <a:ext cx="8153400" cy="5105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3200" b="1" dirty="0" smtClean="0"/>
              <a:t>Proprietăţi</a:t>
            </a:r>
            <a:r>
              <a:rPr lang="ro-RO" altLang="en-US" sz="3200" dirty="0" smtClean="0"/>
              <a:t>:</a:t>
            </a:r>
          </a:p>
          <a:p>
            <a:pPr marL="609600" indent="-60960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000" dirty="0" smtClean="0"/>
          </a:p>
          <a:p>
            <a:pPr marL="609600" indent="-60960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000" dirty="0" smtClean="0"/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dirty="0" smtClean="0"/>
              <a:t>1. Orice valoare a seriei este luată în considerare în calculul mediei.</a:t>
            </a: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dirty="0" smtClean="0"/>
              <a:t>Media aritmetică = (5+6+7+8+8+9+9+10+10)/9 = 8</a:t>
            </a: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dirty="0" smtClean="0"/>
              <a:t>2. Valorile extreme pot influenţa media aritmetică distrugându-i reprezentativitatea.</a:t>
            </a: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000" dirty="0" smtClean="0"/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000" dirty="0" smtClean="0"/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endParaRPr lang="ro-RO" altLang="en-US" sz="2000" dirty="0" smtClean="0"/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dirty="0" smtClean="0"/>
              <a:t>3. Media aritmetică se situează printre valorile seriei de date.</a:t>
            </a:r>
          </a:p>
          <a:p>
            <a:pPr marL="400050" lvl="1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dirty="0" smtClean="0"/>
              <a:t>Minimum = 5</a:t>
            </a:r>
          </a:p>
          <a:p>
            <a:pPr marL="400050" lvl="1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dirty="0" smtClean="0"/>
              <a:t>Maximum = 10</a:t>
            </a:r>
          </a:p>
          <a:p>
            <a:pPr marL="400050" lvl="1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dirty="0" smtClean="0"/>
              <a:t>Media aritmetică = 8</a:t>
            </a:r>
            <a:endParaRPr lang="ro-RO" altLang="en-US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371600"/>
            <a:ext cx="472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4" r="28952" b="72681"/>
          <a:stretch>
            <a:fillRect/>
          </a:stretch>
        </p:blipFill>
        <p:spPr bwMode="auto">
          <a:xfrm>
            <a:off x="2514600" y="3349865"/>
            <a:ext cx="64976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5287963"/>
            <a:ext cx="472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18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Centralitate: M</a:t>
            </a:r>
            <a:r>
              <a:rPr lang="ro-RO" sz="2800" dirty="0"/>
              <a:t>EDIA</a:t>
            </a:r>
            <a:r>
              <a:rPr lang="ro-RO" dirty="0"/>
              <a:t> A</a:t>
            </a:r>
            <a:r>
              <a:rPr lang="ro-RO" sz="2800" dirty="0"/>
              <a:t>RITMETICĂ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81000" y="1435100"/>
            <a:ext cx="8153400" cy="5029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4400" b="1" dirty="0" smtClean="0"/>
              <a:t>Proprietăţi</a:t>
            </a:r>
            <a:r>
              <a:rPr lang="ro-RO" altLang="en-US" sz="4400" dirty="0" smtClean="0"/>
              <a:t>:</a:t>
            </a:r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dirty="0" smtClean="0"/>
              <a:t>4. Suma diferenţelor dintre valorile individuale din serie şi medie este zero: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o-RO" altLang="en-US" sz="2000" dirty="0" smtClean="0"/>
              <a:t> (5-8) + (6-8) + (7-8) + (8-8) + (8-8) + (9-8) + (9-8) + (10-8) + (10-8) = 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o-RO" altLang="en-US" sz="2000" dirty="0" smtClean="0"/>
              <a:t>  -3 -2 -1 + 0 + 0 + 1 + 1 + 2 + 2 = -6+6 = 0</a:t>
            </a: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endParaRPr lang="ro-RO" altLang="en-US" sz="2000" u="sng" dirty="0" smtClean="0"/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endParaRPr lang="ro-RO" altLang="en-US" sz="2000" u="sng" dirty="0" smtClean="0"/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AutoNum type="arabicPeriod"/>
              <a:defRPr/>
            </a:pPr>
            <a:endParaRPr lang="ro-RO" altLang="en-US" sz="2000" u="sng" dirty="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u="sng" dirty="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o-RO" altLang="en-US" sz="2000" dirty="0" smtClean="0"/>
              <a:t>5. </a:t>
            </a:r>
            <a:r>
              <a:rPr lang="ro-RO" altLang="en-US" sz="2000" u="sng" dirty="0" smtClean="0"/>
              <a:t>Schimbarea originii</a:t>
            </a:r>
            <a:r>
              <a:rPr lang="ro-RO" altLang="en-US" sz="2000" dirty="0" smtClean="0"/>
              <a:t> scalei de măsură a variabilei X din care provine seria de date are influenţă asupra mediei. Fie X”=X+C (unde C este o constantă) </a:t>
            </a:r>
            <a:endParaRPr lang="ro-RO" altLang="en-US" sz="2000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83189"/>
              </p:ext>
            </p:extLst>
          </p:nvPr>
        </p:nvGraphicFramePr>
        <p:xfrm>
          <a:off x="6248400" y="2806700"/>
          <a:ext cx="20097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3" imgW="965200" imgH="431800" progId="Equation.DSMT4">
                  <p:embed/>
                </p:oleObj>
              </mc:Choice>
              <mc:Fallback>
                <p:oleObj name="Equation" r:id="rId3" imgW="965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06700"/>
                        <a:ext cx="20097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72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28548" b="62299"/>
          <a:stretch>
            <a:fillRect/>
          </a:stretch>
        </p:blipFill>
        <p:spPr bwMode="auto">
          <a:xfrm>
            <a:off x="1676400" y="5168900"/>
            <a:ext cx="6813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28600" y="6004225"/>
            <a:ext cx="1066800" cy="457200"/>
          </a:xfrm>
          <a:prstGeom prst="wedgeRoundRectCallout">
            <a:avLst>
              <a:gd name="adj1" fmla="val 105275"/>
              <a:gd name="adj2" fmla="val 720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dirty="0"/>
              <a:t>C = 90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383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Centralitate: M</a:t>
            </a:r>
            <a:r>
              <a:rPr lang="ro-RO" sz="2800" dirty="0"/>
              <a:t>EDIA</a:t>
            </a:r>
            <a:r>
              <a:rPr lang="ro-RO" dirty="0"/>
              <a:t> A</a:t>
            </a:r>
            <a:r>
              <a:rPr lang="ro-RO" sz="2800" dirty="0"/>
              <a:t>RITMETICĂ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36562" y="1371600"/>
            <a:ext cx="8153400" cy="5029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3600" b="1" smtClean="0"/>
              <a:t>Proprietăţi</a:t>
            </a:r>
            <a:r>
              <a:rPr lang="ro-RO" altLang="en-US" sz="3600" smtClean="0"/>
              <a:t>: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o-RO" altLang="en-US" sz="2000" smtClean="0"/>
              <a:t>6. </a:t>
            </a:r>
            <a:r>
              <a:rPr lang="ro-RO" altLang="en-US" sz="2000" u="sng" smtClean="0"/>
              <a:t>Transformarea scalei</a:t>
            </a:r>
            <a:r>
              <a:rPr lang="ro-RO" altLang="en-US" sz="2000" smtClean="0"/>
              <a:t> de măsură a variabilei X, de asemenea, influenţează media aritmetică . Dacă se ia X” = h</a:t>
            </a:r>
            <a:r>
              <a:rPr lang="en-US" altLang="en-US" sz="2000" smtClean="0">
                <a:cs typeface="Times New Roman" pitchFamily="18" charset="0"/>
              </a:rPr>
              <a:t>·</a:t>
            </a:r>
            <a:r>
              <a:rPr lang="ro-RO" altLang="en-US" sz="2000" smtClean="0"/>
              <a:t>X, h fiind o constantă reală.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ro-RO" altLang="en-US" sz="2000" smtClean="0"/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o-RO" altLang="en-US" sz="2000" smtClean="0"/>
              <a:t>7. Suma pătratelor abaterilor valorilor seriei de la media aritmetică este minimul sumei pătratelor abaterilor valorilor seriei de la o valoare X a dreptei reale </a:t>
            </a:r>
            <a:endParaRPr lang="ro-RO" altLang="en-US" sz="20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48045"/>
              </p:ext>
            </p:extLst>
          </p:nvPr>
        </p:nvGraphicFramePr>
        <p:xfrm>
          <a:off x="4779962" y="5486400"/>
          <a:ext cx="3276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3" imgW="1993900" imgH="431800" progId="Equation.DSMT4">
                  <p:embed/>
                </p:oleObj>
              </mc:Choice>
              <mc:Fallback>
                <p:oleObj name="Equation" r:id="rId3" imgW="199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2" y="5486400"/>
                        <a:ext cx="3276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4" r="29033" b="62096"/>
          <a:stretch>
            <a:fillRect/>
          </a:stretch>
        </p:blipFill>
        <p:spPr bwMode="auto">
          <a:xfrm>
            <a:off x="2570162" y="2819400"/>
            <a:ext cx="60404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046162" y="3810000"/>
            <a:ext cx="1066800" cy="457200"/>
          </a:xfrm>
          <a:prstGeom prst="wedgeRoundRectCallout">
            <a:avLst>
              <a:gd name="adj1" fmla="val 93146"/>
              <a:gd name="adj2" fmla="val 3239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2400" dirty="0"/>
              <a:t>C = 2,5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822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Centralitate: M</a:t>
            </a:r>
            <a:r>
              <a:rPr lang="ro-RO" sz="2800" dirty="0"/>
              <a:t>EDIA</a:t>
            </a:r>
            <a:r>
              <a:rPr lang="ro-RO" dirty="0"/>
              <a:t> A</a:t>
            </a:r>
            <a:r>
              <a:rPr lang="ro-RO" sz="2800" dirty="0"/>
              <a:t>RITMETICĂ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524000"/>
            <a:ext cx="3663950" cy="4419600"/>
          </a:xfrm>
          <a:prstGeom prst="rect">
            <a:avLst/>
          </a:prstGeom>
          <a:ln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ro-RO" altLang="en-US" sz="2400" smtClean="0"/>
              <a:t>Este parametrul cel mai preferat ca măsură de centralitate atât ca şi parametru de descriere a datelor cât şi ca estimator</a:t>
            </a:r>
          </a:p>
          <a:p>
            <a:pPr>
              <a:lnSpc>
                <a:spcPct val="90000"/>
              </a:lnSpc>
            </a:pPr>
            <a:r>
              <a:rPr lang="ro-RO" altLang="en-US" sz="2400" b="1" smtClean="0"/>
              <a:t>Dar</a:t>
            </a:r>
            <a:r>
              <a:rPr lang="ro-RO" altLang="en-US" sz="2400" smtClean="0"/>
              <a:t>, are semnificaţie </a:t>
            </a:r>
            <a:r>
              <a:rPr lang="ro-RO" altLang="en-US" sz="2400" b="1" smtClean="0"/>
              <a:t>DOAR DACĂ </a:t>
            </a:r>
            <a:r>
              <a:rPr lang="ro-RO" altLang="en-US" sz="2400" smtClean="0"/>
              <a:t>variabila de interes este </a:t>
            </a:r>
            <a:r>
              <a:rPr lang="ro-RO" altLang="en-US" sz="2400" b="1" i="1" smtClean="0"/>
              <a:t>cantitativă</a:t>
            </a:r>
            <a:r>
              <a:rPr lang="ro-RO" altLang="en-US" sz="2400" smtClean="0"/>
              <a:t>.</a:t>
            </a:r>
          </a:p>
          <a:p>
            <a:pPr>
              <a:lnSpc>
                <a:spcPct val="90000"/>
              </a:lnSpc>
            </a:pPr>
            <a:endParaRPr lang="ro-RO" altLang="en-US" sz="2400" smtClean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07723"/>
              </p:ext>
            </p:extLst>
          </p:nvPr>
        </p:nvGraphicFramePr>
        <p:xfrm>
          <a:off x="4343400" y="2209800"/>
          <a:ext cx="4575175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Chart" r:id="rId3" imgW="6019641" imgH="4590944" progId="Excel.Chart.8">
                  <p:embed/>
                </p:oleObj>
              </mc:Choice>
              <mc:Fallback>
                <p:oleObj name="Chart" r:id="rId3" imgW="6019641" imgH="459094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09800"/>
                        <a:ext cx="4575175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611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Centralitate</a:t>
            </a:r>
            <a:r>
              <a:rPr lang="ro-RO" dirty="0" smtClean="0"/>
              <a:t>: V</a:t>
            </a:r>
            <a:r>
              <a:rPr lang="ro-RO" sz="2800" dirty="0" smtClean="0"/>
              <a:t>ALOAREA</a:t>
            </a:r>
            <a:r>
              <a:rPr lang="ro-RO" dirty="0" smtClean="0"/>
              <a:t> C</a:t>
            </a:r>
            <a:r>
              <a:rPr lang="ro-RO" sz="2800" dirty="0" smtClean="0"/>
              <a:t>ENTRALĂ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81000" y="1101725"/>
            <a:ext cx="8153400" cy="5486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 algn="just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o-RO" altLang="en-US" sz="2000" b="1" dirty="0" smtClean="0">
                <a:latin typeface="Cambria" panose="02040503050406030204" pitchFamily="18" charset="0"/>
              </a:rPr>
              <a:t>Formula</a:t>
            </a:r>
            <a:r>
              <a:rPr lang="ro-RO" altLang="en-US" sz="2000" dirty="0" smtClean="0">
                <a:latin typeface="Cambria" panose="02040503050406030204" pitchFamily="18" charset="0"/>
              </a:rPr>
              <a:t>: = (X</a:t>
            </a:r>
            <a:r>
              <a:rPr lang="ro-RO" altLang="en-US" sz="2000" baseline="-25000" dirty="0" smtClean="0">
                <a:latin typeface="Cambria" panose="02040503050406030204" pitchFamily="18" charset="0"/>
              </a:rPr>
              <a:t>max</a:t>
            </a:r>
            <a:r>
              <a:rPr lang="ro-RO" altLang="en-US" sz="2000" dirty="0" smtClean="0">
                <a:latin typeface="Cambria" panose="02040503050406030204" pitchFamily="18" charset="0"/>
              </a:rPr>
              <a:t>+X</a:t>
            </a:r>
            <a:r>
              <a:rPr lang="ro-RO" altLang="en-US" sz="2000" baseline="-25000" dirty="0" smtClean="0">
                <a:latin typeface="Cambria" panose="02040503050406030204" pitchFamily="18" charset="0"/>
              </a:rPr>
              <a:t>min</a:t>
            </a:r>
            <a:r>
              <a:rPr lang="ro-RO" altLang="en-US" sz="2000" dirty="0" smtClean="0">
                <a:latin typeface="Cambria" panose="02040503050406030204" pitchFamily="18" charset="0"/>
              </a:rPr>
              <a:t>)/2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o-RO" altLang="en-US" sz="2000" dirty="0" smtClean="0">
                <a:latin typeface="Cambria" panose="02040503050406030204" pitchFamily="18" charset="0"/>
              </a:rPr>
              <a:t>Estimator rar folosit în analiza statistică deoarece: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o-RO" altLang="en-US" sz="2000" dirty="0" smtClean="0">
                <a:latin typeface="Cambria" panose="02040503050406030204" pitchFamily="18" charset="0"/>
              </a:rPr>
              <a:t>Eficiență redusă deoarece ia  în considerare doar valorile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o-RO" altLang="en-US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o-RO" altLang="en-US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o-RO" altLang="en-US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o-RO" altLang="en-US" sz="2000" dirty="0" smtClean="0">
                <a:latin typeface="Cambria" panose="02040503050406030204" pitchFamily="18" charset="0"/>
              </a:rPr>
              <a:t>Putere redusă deoarece valoarea este modificată semnificativ de orice outlier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o-RO" altLang="en-US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o-RO" altLang="en-US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o-RO" altLang="en-US" sz="2000" dirty="0" smtClean="0">
              <a:latin typeface="Cambria" panose="0204050305040603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o-RO" altLang="en-US" sz="2000" dirty="0" smtClean="0">
                <a:latin typeface="Cambria" panose="02040503050406030204" pitchFamily="18" charset="0"/>
              </a:rPr>
              <a:t>Lipă de reprezentativitate: ia aceeași valoare pentru orice serie care are valor minime și maxime identice</a:t>
            </a:r>
            <a:endParaRPr lang="ro-RO" altLang="en-US" sz="2000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17940" r="57454" b="73656"/>
          <a:stretch>
            <a:fillRect/>
          </a:stretch>
        </p:blipFill>
        <p:spPr bwMode="auto">
          <a:xfrm>
            <a:off x="1815052" y="2057400"/>
            <a:ext cx="6169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17778" r="57574" b="73549"/>
          <a:stretch>
            <a:fillRect/>
          </a:stretch>
        </p:blipFill>
        <p:spPr bwMode="auto">
          <a:xfrm>
            <a:off x="1803939" y="3200400"/>
            <a:ext cx="65293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17778" r="57211" b="73251"/>
          <a:stretch>
            <a:fillRect/>
          </a:stretch>
        </p:blipFill>
        <p:spPr bwMode="auto">
          <a:xfrm>
            <a:off x="1823244" y="4762500"/>
            <a:ext cx="6388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17650" r="57515" b="73460"/>
          <a:stretch>
            <a:fillRect/>
          </a:stretch>
        </p:blipFill>
        <p:spPr bwMode="auto">
          <a:xfrm>
            <a:off x="1883314" y="5600700"/>
            <a:ext cx="6370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9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Centralitate: M</a:t>
            </a:r>
            <a:r>
              <a:rPr lang="ro-RO" sz="2800" dirty="0"/>
              <a:t>EDIA</a:t>
            </a:r>
            <a:r>
              <a:rPr lang="ro-RO" dirty="0"/>
              <a:t> </a:t>
            </a:r>
            <a:r>
              <a:rPr lang="ro-RO" dirty="0" smtClean="0"/>
              <a:t>G</a:t>
            </a:r>
            <a:r>
              <a:rPr lang="ro-RO" sz="3200" dirty="0" smtClean="0"/>
              <a:t>EOMETRICĂ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33400" y="2438400"/>
            <a:ext cx="8229600" cy="3657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90000"/>
              </a:lnSpc>
            </a:pPr>
            <a:r>
              <a:rPr lang="ro-RO" altLang="en-US" sz="2400" dirty="0" smtClean="0">
                <a:latin typeface="Cambria" panose="02040503050406030204" pitchFamily="18" charset="0"/>
              </a:rPr>
              <a:t>Utilă în descrierea creșterii proporționale</a:t>
            </a:r>
          </a:p>
          <a:p>
            <a:pPr algn="just">
              <a:lnSpc>
                <a:spcPct val="90000"/>
              </a:lnSpc>
            </a:pPr>
            <a:r>
              <a:rPr lang="ro-RO" altLang="en-US" sz="2400" dirty="0" smtClean="0">
                <a:latin typeface="Cambria" panose="02040503050406030204" pitchFamily="18" charset="0"/>
              </a:rPr>
              <a:t>Înălțimea exprimată în cm a unui copil în creștere măsurată o dată la 3 luni a avut următoarele valori: 100, 102, 116 și 128</a:t>
            </a:r>
          </a:p>
          <a:p>
            <a:pPr algn="just">
              <a:lnSpc>
                <a:spcPct val="90000"/>
              </a:lnSpc>
            </a:pPr>
            <a:r>
              <a:rPr lang="ro-RO" altLang="en-US" sz="2400" dirty="0" smtClean="0">
                <a:latin typeface="Cambria" panose="02040503050406030204" pitchFamily="18" charset="0"/>
              </a:rPr>
              <a:t>Media geometrică = </a:t>
            </a:r>
          </a:p>
          <a:p>
            <a:pPr algn="just">
              <a:lnSpc>
                <a:spcPct val="90000"/>
              </a:lnSpc>
            </a:pPr>
            <a:r>
              <a:rPr lang="ro-RO" altLang="en-US" sz="2400" dirty="0" smtClean="0">
                <a:latin typeface="Cambria" panose="02040503050406030204" pitchFamily="18" charset="0"/>
              </a:rPr>
              <a:t>Media geometrică = 112 </a:t>
            </a:r>
            <a:r>
              <a:rPr lang="ro-RO" altLang="en-US" sz="2400" dirty="0" smtClean="0">
                <a:latin typeface="Cambria" panose="02040503050406030204" pitchFamily="18" charset="0"/>
                <a:sym typeface="Wingdings" pitchFamily="2" charset="2"/>
              </a:rPr>
              <a:t> există o creștere anuală de 12%</a:t>
            </a:r>
          </a:p>
          <a:p>
            <a:pPr algn="just">
              <a:lnSpc>
                <a:spcPct val="90000"/>
              </a:lnSpc>
            </a:pPr>
            <a:r>
              <a:rPr lang="ro-RO" altLang="en-US" sz="2400" dirty="0" smtClean="0">
                <a:latin typeface="Cambria" panose="02040503050406030204" pitchFamily="18" charset="0"/>
                <a:sym typeface="Wingdings" pitchFamily="2" charset="2"/>
              </a:rPr>
              <a:t>Media aritmetică = (100+102+116+128)/4 = 111  există o creștere anuală medie de 11%</a:t>
            </a:r>
            <a:endParaRPr lang="ro-RO" altLang="en-US" sz="2400" dirty="0" smtClean="0">
              <a:latin typeface="Cambria" panose="02040503050406030204" pitchFamily="18" charset="0"/>
            </a:endParaRPr>
          </a:p>
        </p:txBody>
      </p:sp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5" t="18336" r="19447" b="74515"/>
          <a:stretch>
            <a:fillRect/>
          </a:stretch>
        </p:blipFill>
        <p:spPr bwMode="auto">
          <a:xfrm>
            <a:off x="5943600" y="1219200"/>
            <a:ext cx="310000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23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Centralitate: M</a:t>
            </a:r>
            <a:r>
              <a:rPr lang="ro-RO" sz="2800" dirty="0"/>
              <a:t>EDIA</a:t>
            </a:r>
            <a:r>
              <a:rPr lang="ro-RO" dirty="0"/>
              <a:t> </a:t>
            </a:r>
            <a:r>
              <a:rPr lang="ro-RO" sz="4400" dirty="0" smtClean="0"/>
              <a:t>P</a:t>
            </a:r>
            <a:r>
              <a:rPr lang="ro-RO" dirty="0" smtClean="0"/>
              <a:t>ONDERATĂ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41313" y="1295400"/>
            <a:ext cx="8421687" cy="2667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90000"/>
              </a:lnSpc>
            </a:pPr>
            <a:r>
              <a:rPr lang="ro-RO" altLang="en-US" sz="2200" dirty="0" smtClean="0"/>
              <a:t>Fiecare valoare X</a:t>
            </a:r>
            <a:r>
              <a:rPr lang="ro-RO" altLang="en-US" sz="2200" baseline="-25000" dirty="0" smtClean="0"/>
              <a:t>i</a:t>
            </a:r>
            <a:r>
              <a:rPr lang="ro-RO" altLang="en-US" sz="2200" dirty="0" smtClean="0"/>
              <a:t> este înmulţită cu o pondere W</a:t>
            </a:r>
            <a:r>
              <a:rPr lang="ro-RO" altLang="en-US" sz="2200" baseline="-25000" dirty="0" smtClean="0"/>
              <a:t>i</a:t>
            </a:r>
            <a:r>
              <a:rPr lang="ro-RO" altLang="en-US" sz="2200" dirty="0" smtClean="0"/>
              <a:t> pozitivă, care indică importanţa valorii respective în raport cu celelalte valori:</a:t>
            </a:r>
          </a:p>
          <a:p>
            <a:pPr algn="just">
              <a:lnSpc>
                <a:spcPct val="90000"/>
              </a:lnSpc>
            </a:pPr>
            <a:endParaRPr lang="ro-RO" altLang="en-US" sz="2200" dirty="0" smtClean="0"/>
          </a:p>
          <a:p>
            <a:pPr algn="just">
              <a:lnSpc>
                <a:spcPct val="90000"/>
              </a:lnSpc>
            </a:pPr>
            <a:endParaRPr lang="ro-RO" altLang="en-US" sz="2200" dirty="0" smtClean="0"/>
          </a:p>
          <a:p>
            <a:pPr algn="just">
              <a:lnSpc>
                <a:spcPct val="90000"/>
              </a:lnSpc>
            </a:pPr>
            <a:endParaRPr lang="ro-RO" altLang="en-US" sz="2200" dirty="0" smtClean="0"/>
          </a:p>
          <a:p>
            <a:pPr algn="just">
              <a:lnSpc>
                <a:spcPct val="90000"/>
              </a:lnSpc>
            </a:pPr>
            <a:endParaRPr lang="ro-RO" altLang="en-US" sz="2200" dirty="0" smtClean="0"/>
          </a:p>
          <a:p>
            <a:pPr algn="just">
              <a:lnSpc>
                <a:spcPct val="90000"/>
              </a:lnSpc>
            </a:pPr>
            <a:r>
              <a:rPr lang="ro-RO" altLang="en-US" sz="2200" dirty="0" smtClean="0"/>
              <a:t>Dacă ponderile W</a:t>
            </a:r>
            <a:r>
              <a:rPr lang="ro-RO" altLang="en-US" sz="2200" baseline="-25000" dirty="0" smtClean="0"/>
              <a:t>i</a:t>
            </a:r>
            <a:r>
              <a:rPr lang="ro-RO" altLang="en-US" sz="2200" dirty="0" smtClean="0"/>
              <a:t> sunt alese egale şi pozitive atunci se obţine media aritmetică obişnuită  </a:t>
            </a:r>
            <a:endParaRPr lang="ro-RO" altLang="en-US" sz="2200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353963"/>
              </p:ext>
            </p:extLst>
          </p:nvPr>
        </p:nvGraphicFramePr>
        <p:xfrm>
          <a:off x="3657600" y="2012614"/>
          <a:ext cx="1371600" cy="123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3" imgW="927100" imgH="838200" progId="Equation.DSMT4">
                  <p:embed/>
                </p:oleObj>
              </mc:Choice>
              <mc:Fallback>
                <p:oleObj name="Equation" r:id="rId3" imgW="9271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12614"/>
                        <a:ext cx="1371600" cy="1232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 r="52637" b="57495"/>
          <a:stretch>
            <a:fillRect/>
          </a:stretch>
        </p:blipFill>
        <p:spPr bwMode="auto">
          <a:xfrm>
            <a:off x="341313" y="4000500"/>
            <a:ext cx="86058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62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A</a:t>
            </a:r>
            <a:r>
              <a:rPr lang="ro-RO" altLang="en-US" sz="3200" dirty="0" smtClean="0"/>
              <a:t>VANTAJE ȘI</a:t>
            </a:r>
            <a:r>
              <a:rPr lang="en-US" altLang="en-US" sz="2800" dirty="0" smtClean="0"/>
              <a:t> </a:t>
            </a:r>
            <a:r>
              <a:rPr lang="en-US" altLang="en-US" dirty="0" smtClean="0"/>
              <a:t>D</a:t>
            </a:r>
            <a:r>
              <a:rPr lang="ro-RO" altLang="en-US" sz="3200" dirty="0" smtClean="0"/>
              <a:t>EZAVANTAJE</a:t>
            </a:r>
            <a:endParaRPr lang="en-US" alt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6-Nov-15</a:t>
            </a:r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71190"/>
              </p:ext>
            </p:extLst>
          </p:nvPr>
        </p:nvGraphicFramePr>
        <p:xfrm>
          <a:off x="152400" y="1219200"/>
          <a:ext cx="8763000" cy="490770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600200"/>
                <a:gridCol w="3733800"/>
                <a:gridCol w="3429000"/>
              </a:tblGrid>
              <a:tr h="350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Estimator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Avantaj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Dezavantaj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Media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Utilizează toate datele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Ușor de aplicat (formulă ușoară)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Influențată</a:t>
                      </a:r>
                      <a:r>
                        <a:rPr lang="ro-RO" sz="2000" baseline="0" dirty="0" smtClean="0">
                          <a:effectLst/>
                        </a:rPr>
                        <a:t> de outlieri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Nereprezentativă dacă datele nu au o distribuție</a:t>
                      </a:r>
                      <a:r>
                        <a:rPr lang="ro-RO" sz="2000" baseline="0" dirty="0" smtClean="0">
                          <a:effectLst/>
                        </a:rPr>
                        <a:t> simetrică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Median</a:t>
                      </a:r>
                      <a:r>
                        <a:rPr lang="ro-RO" sz="2000" dirty="0" smtClean="0">
                          <a:effectLst/>
                        </a:rPr>
                        <a:t>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Nu e influențată</a:t>
                      </a:r>
                      <a:r>
                        <a:rPr lang="ro-RO" sz="2000" baseline="0" dirty="0" smtClean="0">
                          <a:effectLst/>
                        </a:rPr>
                        <a:t> de outlieri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Neinfluențată de asimetria datelor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Ignoră</a:t>
                      </a:r>
                      <a:r>
                        <a:rPr lang="ro-RO" sz="2000" baseline="0" dirty="0" smtClean="0">
                          <a:effectLst/>
                        </a:rPr>
                        <a:t> majoritatea datelor din serie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Mod</a:t>
                      </a:r>
                      <a:r>
                        <a:rPr lang="ro-RO" sz="2000" dirty="0" smtClean="0">
                          <a:effectLst/>
                        </a:rPr>
                        <a:t>ulul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Aplicabil și variabilelor</a:t>
                      </a:r>
                      <a:r>
                        <a:rPr lang="ro-RO" sz="2000" baseline="0" dirty="0" smtClean="0">
                          <a:effectLst/>
                        </a:rPr>
                        <a:t> calitative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 smtClean="0">
                          <a:effectLst/>
                        </a:rPr>
                        <a:t>Ignoră</a:t>
                      </a:r>
                      <a:r>
                        <a:rPr lang="ro-RO" sz="2000" baseline="0" dirty="0" smtClean="0">
                          <a:effectLst/>
                        </a:rPr>
                        <a:t> majoritatea datelor din serie</a:t>
                      </a:r>
                      <a:endParaRPr lang="en-US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Media geometrică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Aplicabilă datelor asimetrice spre dreapta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Appropriate if the log transformation produce a symmetrical distribution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  <a:r>
                        <a:rPr lang="ro-RO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ponderată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Cuantifică</a:t>
                      </a:r>
                      <a:r>
                        <a:rPr lang="ro-RO" sz="2000" baseline="0" dirty="0" smtClean="0">
                          <a:effectLst/>
                        </a:rPr>
                        <a:t> importanța relativă a fiecărei observații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Ponderile trebuie să fie cunoscute sau estimate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2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200025"/>
            <a:ext cx="8229600" cy="914400"/>
          </a:xfrm>
        </p:spPr>
        <p:txBody>
          <a:bodyPr anchor="ctr">
            <a:normAutofit/>
          </a:bodyPr>
          <a:lstStyle/>
          <a:p>
            <a:r>
              <a:rPr lang="ro-RO" altLang="en-US" sz="4400" dirty="0" smtClean="0"/>
              <a:t>D</a:t>
            </a:r>
            <a:r>
              <a:rPr lang="ro-RO" altLang="en-US" dirty="0" smtClean="0"/>
              <a:t>ISPERSIE</a:t>
            </a:r>
            <a:endParaRPr lang="ro-RO" altLang="en-US" sz="4400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indent="-228600"/>
            <a:r>
              <a:rPr lang="ro-RO" altLang="en-US" sz="2700" dirty="0" smtClean="0">
                <a:solidFill>
                  <a:srgbClr val="000000"/>
                </a:solidFill>
              </a:rPr>
              <a:t>Împrăștierea relative la valoarea mediei sau a medianei</a:t>
            </a:r>
            <a:endParaRPr lang="en-US" altLang="en-US" sz="2700" dirty="0" smtClean="0">
              <a:solidFill>
                <a:srgbClr val="000000"/>
              </a:solidFill>
            </a:endParaRPr>
          </a:p>
          <a:p>
            <a:pPr indent="-228600"/>
            <a:r>
              <a:rPr lang="ro-RO" altLang="en-US" sz="2700" dirty="0" smtClean="0">
                <a:solidFill>
                  <a:srgbClr val="000000"/>
                </a:solidFill>
              </a:rPr>
              <a:t>Datele sunt cu atât mai împrăștiate cu cât valorile sunt mai diferite</a:t>
            </a:r>
            <a:endParaRPr lang="ro-RO" altLang="en-US" sz="2700" dirty="0" smtClean="0">
              <a:solidFill>
                <a:srgbClr val="000000"/>
              </a:solidFill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724400"/>
          </a:xfrm>
          <a:ln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o-RO" altLang="en-US" sz="2700" b="1" dirty="0" smtClean="0"/>
              <a:t>Estimatori:</a:t>
            </a:r>
            <a:endParaRPr lang="ro-RO" altLang="en-US" sz="2700" b="1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o-RO" altLang="en-US" sz="2700" dirty="0" smtClean="0"/>
              <a:t>Amplitudinea</a:t>
            </a:r>
            <a:endParaRPr lang="ro-RO" altLang="en-US" sz="2700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o-RO" altLang="en-US" sz="2700" dirty="0" smtClean="0"/>
              <a:t>Variația</a:t>
            </a:r>
            <a:r>
              <a:rPr lang="en-US" altLang="en-US" sz="2700" dirty="0" smtClean="0"/>
              <a:t> </a:t>
            </a:r>
            <a:r>
              <a:rPr lang="en-US" altLang="en-US" sz="2700" dirty="0" smtClean="0"/>
              <a:t>(</a:t>
            </a:r>
            <a:r>
              <a:rPr lang="en-US" altLang="en-US" sz="2700" dirty="0" smtClean="0"/>
              <a:t>VAR</a:t>
            </a:r>
            <a:r>
              <a:rPr lang="ro-RO" altLang="en-US" sz="2700" dirty="0" smtClean="0"/>
              <a:t>.S</a:t>
            </a:r>
            <a:r>
              <a:rPr lang="en-US" altLang="en-US" sz="2700" dirty="0" smtClean="0"/>
              <a:t>)</a:t>
            </a:r>
            <a:endParaRPr lang="ro-RO" altLang="en-US" sz="2700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o-RO" altLang="en-US" sz="2700" dirty="0" smtClean="0"/>
              <a:t>Deviația standard</a:t>
            </a:r>
            <a:r>
              <a:rPr lang="en-US" altLang="en-US" sz="2700" dirty="0" smtClean="0"/>
              <a:t> </a:t>
            </a:r>
            <a:r>
              <a:rPr lang="en-US" altLang="en-US" sz="2700" dirty="0" smtClean="0"/>
              <a:t>(</a:t>
            </a:r>
            <a:r>
              <a:rPr lang="en-US" altLang="en-US" sz="2700" dirty="0" smtClean="0"/>
              <a:t>STDEV</a:t>
            </a:r>
            <a:r>
              <a:rPr lang="ro-RO" altLang="en-US" sz="2700" dirty="0" smtClean="0"/>
              <a:t>.S</a:t>
            </a:r>
            <a:r>
              <a:rPr lang="en-US" altLang="en-US" sz="2700" dirty="0" smtClean="0"/>
              <a:t>)</a:t>
            </a:r>
            <a:endParaRPr lang="ro-RO" altLang="en-US" sz="2700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o-RO" altLang="en-US" sz="2700" dirty="0" smtClean="0"/>
              <a:t>Coeficientul de variație</a:t>
            </a:r>
            <a:endParaRPr lang="ro-RO" altLang="en-US" sz="2700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o-RO" altLang="en-US" sz="2700" dirty="0" smtClean="0"/>
              <a:t>Eroarea standard</a:t>
            </a:r>
            <a:endParaRPr lang="ro-RO" altLang="en-US" sz="2700" dirty="0" smtClean="0"/>
          </a:p>
          <a:p>
            <a:pPr marL="533400" indent="-533400"/>
            <a:endParaRPr lang="ro-RO" altLang="en-US" sz="2700" dirty="0" smtClean="0"/>
          </a:p>
        </p:txBody>
      </p:sp>
      <p:sp>
        <p:nvSpPr>
          <p:cNvPr id="24583" name="Slide Number Placeholder 2"/>
          <p:cNvSpPr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3A674D8-A2BD-4B6D-905C-3320940E25AA}" type="slidenum">
              <a:rPr lang="en-US" altLang="en-US" sz="120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smtClean="0"/>
              <a:t>6-Nov-15</a:t>
            </a:r>
            <a:endParaRPr lang="en-US" alt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222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 smtClean="0"/>
              <a:t>A</a:t>
            </a:r>
            <a:r>
              <a:rPr lang="ro-RO" sz="3200" dirty="0" smtClean="0"/>
              <a:t>MPLITUDINEA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04800" y="1416050"/>
            <a:ext cx="4038600" cy="3028950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o-RO" altLang="en-US" sz="3000" b="1" dirty="0" smtClean="0"/>
              <a:t>	A = X</a:t>
            </a:r>
            <a:r>
              <a:rPr lang="ro-RO" altLang="en-US" sz="3000" b="1" baseline="-25000" dirty="0" smtClean="0"/>
              <a:t>max</a:t>
            </a:r>
            <a:r>
              <a:rPr lang="ro-RO" altLang="en-US" sz="3000" b="1" dirty="0" smtClean="0"/>
              <a:t> – X</a:t>
            </a:r>
            <a:r>
              <a:rPr lang="ro-RO" altLang="en-US" sz="3000" b="1" baseline="-25000" dirty="0" smtClean="0"/>
              <a:t>min</a:t>
            </a:r>
          </a:p>
          <a:p>
            <a:pPr>
              <a:lnSpc>
                <a:spcPct val="90000"/>
              </a:lnSpc>
            </a:pPr>
            <a:r>
              <a:rPr lang="ro-RO" altLang="en-US" sz="2000" dirty="0" smtClean="0"/>
              <a:t>Nu ne spune nimic despre modalitatea în care datele variază în jurul valori centrale</a:t>
            </a:r>
          </a:p>
          <a:p>
            <a:pPr>
              <a:lnSpc>
                <a:spcPct val="90000"/>
              </a:lnSpc>
            </a:pPr>
            <a:r>
              <a:rPr lang="ro-RO" altLang="en-US" sz="2000" dirty="0" smtClean="0"/>
              <a:t>Valorile ex</a:t>
            </a:r>
            <a:r>
              <a:rPr lang="en-US" altLang="en-US" sz="2000" dirty="0" smtClean="0"/>
              <a:t>t</a:t>
            </a:r>
            <a:r>
              <a:rPr lang="ro-RO" altLang="en-US" sz="2000" dirty="0" smtClean="0"/>
              <a:t>reme afectează semnificativ valoarea amplitudinii</a:t>
            </a:r>
          </a:p>
          <a:p>
            <a:pPr>
              <a:lnSpc>
                <a:spcPct val="90000"/>
              </a:lnSpc>
            </a:pPr>
            <a:r>
              <a:rPr lang="ro-RO" altLang="en-US" sz="2000" dirty="0" smtClean="0"/>
              <a:t>Excel: </a:t>
            </a:r>
            <a:r>
              <a:rPr lang="ro-RO" altLang="en-US" sz="2000" u="sng" dirty="0" smtClean="0"/>
              <a:t>RANGE (Descriptive Statistics)</a:t>
            </a:r>
            <a:endParaRPr lang="en-US" altLang="en-US" sz="20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6374"/>
              </p:ext>
            </p:extLst>
          </p:nvPr>
        </p:nvGraphicFramePr>
        <p:xfrm>
          <a:off x="4800600" y="1492250"/>
          <a:ext cx="40386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Chart" r:id="rId3" imgW="3971978" imgH="3048159" progId="Excel.Chart.8">
                  <p:embed/>
                </p:oleObj>
              </mc:Choice>
              <mc:Fallback>
                <p:oleObj name="Chart" r:id="rId3" imgW="3971978" imgH="304815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92250"/>
                        <a:ext cx="40386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842000" y="39179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8191500" y="39179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835650" y="474345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67400" y="4419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en-US" sz="1800" b="1">
                <a:solidFill>
                  <a:schemeClr val="tx1"/>
                </a:solidFill>
              </a:rPr>
              <a:t>M</a:t>
            </a:r>
            <a:r>
              <a:rPr lang="ro-RO" altLang="en-US" sz="1800">
                <a:solidFill>
                  <a:schemeClr val="tx1"/>
                </a:solidFill>
              </a:rPr>
              <a:t>: A </a:t>
            </a:r>
            <a:r>
              <a:rPr lang="en-US" altLang="en-US" sz="1800">
                <a:solidFill>
                  <a:schemeClr val="tx1"/>
                </a:solidFill>
              </a:rPr>
              <a:t>= 90-10 = 80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962650" y="3911600"/>
            <a:ext cx="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8312150" y="3911600"/>
            <a:ext cx="1270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988050" y="469265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</a:rPr>
              <a:t>F</a:t>
            </a:r>
            <a:r>
              <a:rPr lang="ro-RO" altLang="en-US" sz="1600">
                <a:solidFill>
                  <a:srgbClr val="FF3300"/>
                </a:solidFill>
              </a:rPr>
              <a:t>: A </a:t>
            </a:r>
            <a:r>
              <a:rPr lang="en-US" altLang="en-US" sz="1600">
                <a:solidFill>
                  <a:srgbClr val="FF3300"/>
                </a:solidFill>
              </a:rPr>
              <a:t>= 90-10 = 80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47581" b="72984"/>
          <a:stretch>
            <a:fillRect/>
          </a:stretch>
        </p:blipFill>
        <p:spPr bwMode="auto">
          <a:xfrm>
            <a:off x="381000" y="4648200"/>
            <a:ext cx="47069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886869" y="5582443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en-US" sz="1800" dirty="0"/>
              <a:t>A </a:t>
            </a:r>
            <a:r>
              <a:rPr lang="en-US" altLang="en-US" sz="1800" dirty="0"/>
              <a:t>= </a:t>
            </a:r>
            <a:r>
              <a:rPr lang="en-US" altLang="en-US" sz="1800" dirty="0" err="1"/>
              <a:t>X</a:t>
            </a:r>
            <a:r>
              <a:rPr lang="en-US" altLang="en-US" sz="1800" baseline="-25000" dirty="0" err="1"/>
              <a:t>max</a:t>
            </a:r>
            <a:r>
              <a:rPr lang="en-US" altLang="en-US" sz="1800" dirty="0" err="1"/>
              <a:t>-X</a:t>
            </a:r>
            <a:r>
              <a:rPr lang="en-US" altLang="en-US" sz="1800" baseline="-25000" dirty="0" err="1"/>
              <a:t>min</a:t>
            </a:r>
            <a:r>
              <a:rPr lang="en-US" altLang="en-US" sz="1800" dirty="0"/>
              <a:t> = 10-3 = 7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5400000">
            <a:off x="2505869" y="5535613"/>
            <a:ext cx="457200" cy="304800"/>
          </a:xfrm>
          <a:custGeom>
            <a:avLst/>
            <a:gdLst>
              <a:gd name="T0" fmla="*/ 6912631 w 21600"/>
              <a:gd name="T1" fmla="*/ 0 h 21600"/>
              <a:gd name="T2" fmla="*/ 4147397 w 21600"/>
              <a:gd name="T3" fmla="*/ 1433689 h 21600"/>
              <a:gd name="T4" fmla="*/ 0 w 21600"/>
              <a:gd name="T5" fmla="*/ 3584420 h 21600"/>
              <a:gd name="T6" fmla="*/ 4147397 w 21600"/>
              <a:gd name="T7" fmla="*/ 4301067 h 21600"/>
              <a:gd name="T8" fmla="*/ 8294793 w 21600"/>
              <a:gd name="T9" fmla="*/ 2986857 h 21600"/>
              <a:gd name="T10" fmla="*/ 9677400 w 21600"/>
              <a:gd name="T11" fmla="*/ 143368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681932" y="5367338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/>
              <a:t>Aplicabilitate</a:t>
            </a:r>
            <a:r>
              <a:rPr lang="en-US" altLang="en-US" sz="1800" dirty="0"/>
              <a:t>: </a:t>
            </a:r>
            <a:r>
              <a:rPr lang="en-US" altLang="en-US" sz="1800" dirty="0" err="1"/>
              <a:t>evaluarea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fluctua</a:t>
            </a:r>
            <a:r>
              <a:rPr lang="ro-RO" altLang="en-US" sz="1800" dirty="0"/>
              <a:t>ţiilor temperaturii zilnice</a:t>
            </a:r>
            <a:endParaRPr lang="en-US" altLang="en-US" sz="1800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956300" y="4953000"/>
            <a:ext cx="2362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7994D-095C-4375-8D06-6408AC4B9EF8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1229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1524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effectLst/>
              </a:rPr>
              <a:t>Estimatorul punctual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12293" name="Rectangle 3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8153400" cy="4419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o-RO" altLang="en-US" dirty="0" smtClean="0"/>
              <a:t>Estimarea parametrilor vs. testarea ipotezelor:</a:t>
            </a:r>
          </a:p>
          <a:p>
            <a:pPr lvl="1" eaLnBrk="1" hangingPunct="1"/>
            <a:r>
              <a:rPr lang="ro-RO" altLang="en-US" dirty="0" smtClean="0"/>
              <a:t>Estimare: proporția unei populații ce verifică un anumit criteriu</a:t>
            </a:r>
          </a:p>
          <a:p>
            <a:pPr lvl="1" eaLnBrk="1" hangingPunct="1"/>
            <a:r>
              <a:rPr lang="ro-RO" altLang="en-US" dirty="0" smtClean="0"/>
              <a:t>Testarea ipotezelor: identificarea estimatorului diferit</a:t>
            </a:r>
          </a:p>
          <a:p>
            <a:pPr eaLnBrk="1" hangingPunct="1"/>
            <a:r>
              <a:rPr lang="ro-RO" altLang="en-US" dirty="0" smtClean="0"/>
              <a:t>Estimator punctual = o singură valoare care caracterizează populația</a:t>
            </a:r>
          </a:p>
          <a:p>
            <a:pPr eaLnBrk="1" hangingPunct="1"/>
            <a:r>
              <a:rPr lang="ro-RO" altLang="en-US" dirty="0" smtClean="0"/>
              <a:t>Estimatori punctuali pe date calitative:</a:t>
            </a:r>
          </a:p>
          <a:p>
            <a:pPr lvl="1" eaLnBrk="1" hangingPunct="1"/>
            <a:r>
              <a:rPr lang="ro-RO" altLang="en-US" dirty="0" smtClean="0"/>
              <a:t>Raportul</a:t>
            </a:r>
          </a:p>
          <a:p>
            <a:pPr lvl="1" eaLnBrk="1" hangingPunct="1"/>
            <a:r>
              <a:rPr lang="en-US" altLang="en-US" dirty="0" err="1" smtClean="0"/>
              <a:t>Proporţia</a:t>
            </a:r>
            <a:endParaRPr lang="ro-RO" altLang="en-US" dirty="0" smtClean="0"/>
          </a:p>
          <a:p>
            <a:pPr lvl="1" eaLnBrk="1" hangingPunct="1"/>
            <a:r>
              <a:rPr lang="ro-RO" altLang="en-US" dirty="0" smtClean="0"/>
              <a:t>R</a:t>
            </a:r>
            <a:r>
              <a:rPr lang="en-US" altLang="en-US" dirty="0" err="1" smtClean="0"/>
              <a:t>ata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05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 smtClean="0"/>
              <a:t>V</a:t>
            </a:r>
            <a:r>
              <a:rPr lang="ro-RO" dirty="0" smtClean="0"/>
              <a:t>ARIAȚIA ȘI </a:t>
            </a:r>
            <a:r>
              <a:rPr lang="ro-RO" sz="4400" dirty="0" smtClean="0"/>
              <a:t>D</a:t>
            </a:r>
            <a:r>
              <a:rPr lang="ro-RO" dirty="0" smtClean="0"/>
              <a:t>EVIAȚIA </a:t>
            </a:r>
            <a:r>
              <a:rPr lang="ro-RO" sz="4400" dirty="0" smtClean="0"/>
              <a:t>S</a:t>
            </a:r>
            <a:r>
              <a:rPr lang="ro-RO" dirty="0" smtClean="0"/>
              <a:t>TANDARD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609600" y="1600200"/>
            <a:ext cx="8153400" cy="1905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z="2400" dirty="0" smtClean="0">
                <a:latin typeface="Cambria" panose="02040503050406030204" pitchFamily="18" charset="0"/>
              </a:rPr>
              <a:t>Variaţia eşantionului (s</a:t>
            </a:r>
            <a:r>
              <a:rPr lang="ro-RO" altLang="en-US" sz="2400" baseline="30000" dirty="0" smtClean="0">
                <a:latin typeface="Cambria" panose="02040503050406030204" pitchFamily="18" charset="0"/>
              </a:rPr>
              <a:t>2</a:t>
            </a:r>
            <a:r>
              <a:rPr lang="ro-RO" altLang="en-US" sz="2400" dirty="0" smtClean="0">
                <a:latin typeface="Cambria" panose="02040503050406030204" pitchFamily="18" charset="0"/>
              </a:rPr>
              <a:t>) </a:t>
            </a:r>
            <a:r>
              <a:rPr lang="en-US" altLang="en-US" sz="2400" dirty="0" smtClean="0">
                <a:latin typeface="Cambria" panose="02040503050406030204" pitchFamily="18" charset="0"/>
              </a:rPr>
              <a:t>= m</a:t>
            </a:r>
            <a:r>
              <a:rPr lang="ro-RO" altLang="en-US" sz="2400" dirty="0" smtClean="0">
                <a:latin typeface="Cambria" panose="02040503050406030204" pitchFamily="18" charset="0"/>
              </a:rPr>
              <a:t>edia </a:t>
            </a:r>
            <a:r>
              <a:rPr lang="en-US" altLang="en-US" sz="2400" dirty="0" err="1" smtClean="0">
                <a:latin typeface="Cambria" panose="02040503050406030204" pitchFamily="18" charset="0"/>
              </a:rPr>
              <a:t>corectat</a:t>
            </a:r>
            <a:r>
              <a:rPr lang="ro-RO" altLang="en-US" sz="2400" dirty="0" smtClean="0">
                <a:latin typeface="Cambria" panose="02040503050406030204" pitchFamily="18" charset="0"/>
              </a:rPr>
              <a:t>ă (n-1) a sumei pătratelor abaterilor de la medie</a:t>
            </a:r>
          </a:p>
          <a:p>
            <a:r>
              <a:rPr lang="ro-RO" altLang="en-US" sz="2400" dirty="0" smtClean="0">
                <a:latin typeface="Cambria" panose="02040503050406030204" pitchFamily="18" charset="0"/>
              </a:rPr>
              <a:t>Deviaţia standard (s) = abaterea standard = ecartul tip</a:t>
            </a:r>
          </a:p>
          <a:p>
            <a:r>
              <a:rPr lang="ro-RO" altLang="en-US" sz="2400" dirty="0" smtClean="0">
                <a:latin typeface="Cambria" panose="02040503050406030204" pitchFamily="18" charset="0"/>
              </a:rPr>
              <a:t>Are aceeaşi unitate de măsură ca şi media şi datele seriei </a:t>
            </a:r>
            <a:endParaRPr lang="en-US" altLang="en-US" sz="2400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40839"/>
              </p:ext>
            </p:extLst>
          </p:nvPr>
        </p:nvGraphicFramePr>
        <p:xfrm>
          <a:off x="1066800" y="3352800"/>
          <a:ext cx="343852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3" imgW="1586811" imgH="634725" progId="Equation.DSMT4">
                  <p:embed/>
                </p:oleObj>
              </mc:Choice>
              <mc:Fallback>
                <p:oleObj name="Equation" r:id="rId3" imgW="1586811" imgH="634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3438525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82147"/>
              </p:ext>
            </p:extLst>
          </p:nvPr>
        </p:nvGraphicFramePr>
        <p:xfrm>
          <a:off x="990600" y="4800600"/>
          <a:ext cx="425541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5" imgW="2171700" imgH="660400" progId="Equation.DSMT4">
                  <p:embed/>
                </p:oleObj>
              </mc:Choice>
              <mc:Fallback>
                <p:oleObj name="Equation" r:id="rId5" imgW="21717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425541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615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/>
              <a:t>V</a:t>
            </a:r>
            <a:r>
              <a:rPr lang="ro-RO" dirty="0"/>
              <a:t>ARIAȚIA ȘI </a:t>
            </a:r>
            <a:r>
              <a:rPr lang="ro-RO" sz="4400" dirty="0"/>
              <a:t>D</a:t>
            </a:r>
            <a:r>
              <a:rPr lang="ro-RO" dirty="0"/>
              <a:t>EVIAȚIA </a:t>
            </a:r>
            <a:r>
              <a:rPr lang="ro-RO" sz="4400" dirty="0"/>
              <a:t>S</a:t>
            </a:r>
            <a:r>
              <a:rPr lang="ro-RO" dirty="0"/>
              <a:t>TANDARD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Group 6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54534"/>
              </p:ext>
            </p:extLst>
          </p:nvPr>
        </p:nvGraphicFramePr>
        <p:xfrm>
          <a:off x="228600" y="1317698"/>
          <a:ext cx="5562600" cy="5158631"/>
        </p:xfrm>
        <a:graphic>
          <a:graphicData uri="http://schemas.openxmlformats.org/drawingml/2006/table">
            <a:tbl>
              <a:tblPr/>
              <a:tblGrid>
                <a:gridCol w="715191"/>
                <a:gridCol w="794657"/>
                <a:gridCol w="2304506"/>
                <a:gridCol w="1748246"/>
              </a:tblGrid>
              <a:tr h="147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Obs.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Deviaţia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 la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-m)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9-7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 1.67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</a:t>
                      </a:r>
                      <a:r>
                        <a:rPr kumimoji="0" lang="en-US" alt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78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alt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Calibri" pitchFamily="34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692"/>
          <p:cNvSpPr>
            <a:spLocks noChangeArrowheads="1"/>
          </p:cNvSpPr>
          <p:nvPr/>
        </p:nvSpPr>
        <p:spPr bwMode="auto">
          <a:xfrm>
            <a:off x="6172200" y="2900362"/>
            <a:ext cx="2286000" cy="609600"/>
          </a:xfrm>
          <a:prstGeom prst="wedgeRectCallout">
            <a:avLst>
              <a:gd name="adj1" fmla="val -38125"/>
              <a:gd name="adj2" fmla="val 70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Arial" pitchFamily="34" charset="0"/>
              </a:rPr>
              <a:t>Media aritmetică (m)</a:t>
            </a:r>
            <a:endParaRPr lang="en-US" altLang="en-US" sz="180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m = 7,3</a:t>
            </a:r>
          </a:p>
        </p:txBody>
      </p:sp>
      <p:sp>
        <p:nvSpPr>
          <p:cNvPr id="8" name="AutoShape 695"/>
          <p:cNvSpPr>
            <a:spLocks noChangeArrowheads="1"/>
          </p:cNvSpPr>
          <p:nvPr/>
        </p:nvSpPr>
        <p:spPr bwMode="auto">
          <a:xfrm>
            <a:off x="6172200" y="3738562"/>
            <a:ext cx="2438400" cy="609600"/>
          </a:xfrm>
          <a:prstGeom prst="wedgeRectCallout">
            <a:avLst>
              <a:gd name="adj1" fmla="val -32616"/>
              <a:gd name="adj2" fmla="val 70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s</a:t>
            </a:r>
            <a:r>
              <a:rPr lang="en-US" altLang="en-US" sz="1800" baseline="30000">
                <a:latin typeface="Arial" pitchFamily="34" charset="0"/>
              </a:rPr>
              <a:t>2</a:t>
            </a:r>
            <a:r>
              <a:rPr lang="ro-RO" altLang="en-US" sz="1800">
                <a:latin typeface="Arial" pitchFamily="34" charset="0"/>
              </a:rPr>
              <a:t> </a:t>
            </a:r>
            <a:r>
              <a:rPr lang="en-US" altLang="en-US" sz="1800">
                <a:latin typeface="Arial" pitchFamily="34" charset="0"/>
              </a:rPr>
              <a:t>= sum(X</a:t>
            </a:r>
            <a:r>
              <a:rPr lang="en-US" altLang="en-US" sz="1800" baseline="-25000">
                <a:latin typeface="Arial" pitchFamily="34" charset="0"/>
              </a:rPr>
              <a:t>i</a:t>
            </a:r>
            <a:r>
              <a:rPr lang="en-US" altLang="en-US" sz="1800">
                <a:latin typeface="Arial" pitchFamily="34" charset="0"/>
              </a:rPr>
              <a:t>-m)</a:t>
            </a:r>
            <a:r>
              <a:rPr lang="en-US" altLang="en-US" sz="1800" baseline="30000">
                <a:latin typeface="Arial" pitchFamily="34" charset="0"/>
              </a:rPr>
              <a:t>2</a:t>
            </a:r>
            <a:r>
              <a:rPr lang="en-US" altLang="en-US" sz="1800">
                <a:latin typeface="Arial" pitchFamily="34" charset="0"/>
              </a:rPr>
              <a:t>/(n-1)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s</a:t>
            </a:r>
            <a:r>
              <a:rPr lang="en-US" altLang="en-US" sz="1800" baseline="30000">
                <a:latin typeface="Arial" pitchFamily="34" charset="0"/>
              </a:rPr>
              <a:t>2</a:t>
            </a:r>
            <a:r>
              <a:rPr lang="ro-RO" altLang="en-US" sz="1800">
                <a:latin typeface="Arial" pitchFamily="34" charset="0"/>
              </a:rPr>
              <a:t> </a:t>
            </a:r>
            <a:r>
              <a:rPr lang="en-US" altLang="en-US" sz="1800">
                <a:latin typeface="Arial" pitchFamily="34" charset="0"/>
              </a:rPr>
              <a:t>= 58,67/11 = 5,3</a:t>
            </a:r>
          </a:p>
        </p:txBody>
      </p:sp>
      <p:graphicFrame>
        <p:nvGraphicFramePr>
          <p:cNvPr id="9" name="Object 6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32923"/>
              </p:ext>
            </p:extLst>
          </p:nvPr>
        </p:nvGraphicFramePr>
        <p:xfrm>
          <a:off x="5981700" y="5287962"/>
          <a:ext cx="3162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3" imgW="2171700" imgH="660400" progId="Equation.DSMT4">
                  <p:embed/>
                </p:oleObj>
              </mc:Choice>
              <mc:Fallback>
                <p:oleObj name="Equation" r:id="rId3" imgW="21717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5287962"/>
                        <a:ext cx="31623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48739"/>
              </p:ext>
            </p:extLst>
          </p:nvPr>
        </p:nvGraphicFramePr>
        <p:xfrm>
          <a:off x="5943600" y="1452562"/>
          <a:ext cx="29813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5" imgW="1586811" imgH="634725" progId="Equation.DSMT4">
                  <p:embed/>
                </p:oleObj>
              </mc:Choice>
              <mc:Fallback>
                <p:oleObj name="Equation" r:id="rId5" imgW="1586811" imgH="634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452562"/>
                        <a:ext cx="298132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701"/>
          <p:cNvSpPr>
            <a:spLocks noChangeArrowheads="1"/>
          </p:cNvSpPr>
          <p:nvPr/>
        </p:nvSpPr>
        <p:spPr bwMode="auto">
          <a:xfrm>
            <a:off x="5943600" y="1219200"/>
            <a:ext cx="2286000" cy="381000"/>
          </a:xfrm>
          <a:prstGeom prst="wedgeRectCallout">
            <a:avLst>
              <a:gd name="adj1" fmla="val -6111"/>
              <a:gd name="adj2" fmla="val 7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Varia</a:t>
            </a:r>
            <a:r>
              <a:rPr lang="ro-RO" altLang="en-US" sz="1800">
                <a:latin typeface="Arial" pitchFamily="34" charset="0"/>
              </a:rPr>
              <a:t>ţia eşantionului</a:t>
            </a:r>
            <a:endParaRPr lang="en-US" altLang="en-US" sz="1800">
              <a:latin typeface="Arial" pitchFamily="34" charset="0"/>
            </a:endParaRPr>
          </a:p>
        </p:txBody>
      </p:sp>
      <p:sp>
        <p:nvSpPr>
          <p:cNvPr id="12" name="AutoShape 702"/>
          <p:cNvSpPr>
            <a:spLocks noChangeArrowheads="1"/>
          </p:cNvSpPr>
          <p:nvPr/>
        </p:nvSpPr>
        <p:spPr bwMode="auto">
          <a:xfrm>
            <a:off x="5943600" y="4576762"/>
            <a:ext cx="2590800" cy="650875"/>
          </a:xfrm>
          <a:prstGeom prst="wedgeRectCallout">
            <a:avLst>
              <a:gd name="adj1" fmla="val -10782"/>
              <a:gd name="adj2" fmla="val 38782"/>
            </a:avLst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Arial" pitchFamily="34" charset="0"/>
              </a:rPr>
              <a:t>Deviaţia standard a eşantionului</a:t>
            </a:r>
            <a:endParaRPr lang="en-US" altLang="en-US" sz="1800">
              <a:latin typeface="Arial" pitchFamily="34" charset="0"/>
            </a:endParaRPr>
          </a:p>
        </p:txBody>
      </p:sp>
      <p:sp>
        <p:nvSpPr>
          <p:cNvPr id="13" name="AutoShape 703"/>
          <p:cNvSpPr>
            <a:spLocks noChangeArrowheads="1"/>
          </p:cNvSpPr>
          <p:nvPr/>
        </p:nvSpPr>
        <p:spPr bwMode="auto">
          <a:xfrm>
            <a:off x="5943600" y="6253162"/>
            <a:ext cx="2590800" cy="376238"/>
          </a:xfrm>
          <a:prstGeom prst="wedgeRectCallout">
            <a:avLst>
              <a:gd name="adj1" fmla="val -10782"/>
              <a:gd name="adj2" fmla="val 38782"/>
            </a:avLst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en-US" sz="1800">
                <a:latin typeface="Arial" pitchFamily="34" charset="0"/>
              </a:rPr>
              <a:t>s</a:t>
            </a:r>
            <a:r>
              <a:rPr lang="en-US" altLang="en-US" sz="1800">
                <a:latin typeface="Arial" pitchFamily="34" charset="0"/>
              </a:rPr>
              <a:t> = 2,31</a:t>
            </a:r>
          </a:p>
        </p:txBody>
      </p:sp>
    </p:spTree>
    <p:extLst>
      <p:ext uri="{BB962C8B-B14F-4D97-AF65-F5344CB8AC3E}">
        <p14:creationId xmlns:p14="http://schemas.microsoft.com/office/powerpoint/2010/main" val="4133203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10600" y="6210300"/>
            <a:ext cx="44767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65F6BA-6E06-448F-8686-554B076FD67F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8" name="Slide Number Placeholder 4"/>
          <p:cNvSpPr txBox="1">
            <a:spLocks noGrp="1"/>
          </p:cNvSpPr>
          <p:nvPr/>
        </p:nvSpPr>
        <p:spPr>
          <a:xfrm>
            <a:off x="4267200" y="1143000"/>
            <a:ext cx="609600" cy="254000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E252F99-53EC-4C83-AD88-AF87A5393FCB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2772" name="Rectangle 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altLang="en-US" sz="4400" dirty="0" smtClean="0"/>
              <a:t>D</a:t>
            </a:r>
            <a:r>
              <a:rPr lang="ro-RO" altLang="en-US" dirty="0" smtClean="0"/>
              <a:t>ISPERSIE</a:t>
            </a:r>
            <a:r>
              <a:rPr lang="en-US" altLang="en-US" sz="3600" dirty="0" smtClean="0"/>
              <a:t>: </a:t>
            </a:r>
            <a:r>
              <a:rPr lang="ro-RO" altLang="en-US" sz="4400" dirty="0" smtClean="0"/>
              <a:t>D</a:t>
            </a:r>
            <a:r>
              <a:rPr lang="ro-RO" altLang="en-US" dirty="0" smtClean="0"/>
              <a:t>EVIAȚIA </a:t>
            </a:r>
            <a:r>
              <a:rPr lang="ro-RO" altLang="en-US" sz="4400" dirty="0" smtClean="0"/>
              <a:t>S</a:t>
            </a:r>
            <a:r>
              <a:rPr lang="ro-RO" altLang="en-US" dirty="0" smtClean="0"/>
              <a:t>TANDRAD</a:t>
            </a:r>
            <a:endParaRPr lang="en-US" altLang="en-US" sz="3600" dirty="0" smtClean="0"/>
          </a:p>
        </p:txBody>
      </p:sp>
      <p:graphicFrame>
        <p:nvGraphicFramePr>
          <p:cNvPr id="142365" name="Group 2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2692381"/>
              </p:ext>
            </p:extLst>
          </p:nvPr>
        </p:nvGraphicFramePr>
        <p:xfrm>
          <a:off x="838200" y="3124200"/>
          <a:ext cx="7620000" cy="2194008"/>
        </p:xfrm>
        <a:graphic>
          <a:graphicData uri="http://schemas.openxmlformats.org/drawingml/2006/table">
            <a:tbl>
              <a:tblPr/>
              <a:tblGrid>
                <a:gridCol w="1905000"/>
                <a:gridCol w="5715000"/>
              </a:tblGrid>
              <a:tr h="548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Interval</a:t>
                      </a:r>
                      <a:endParaRPr kumimoji="0" lang="ro-RO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% </a:t>
                      </a: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din observațiile conținute</a:t>
                      </a:r>
                      <a:endParaRPr kumimoji="0" lang="ro-RO" alt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o-RO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o-RO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o-RO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</a:t>
                      </a:r>
                      <a:r>
                        <a:rPr kumimoji="0" lang="en-US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kumimoji="0" lang="ro-RO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0" name="Rectangle 2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itchFamily="34" charset="0"/>
            </a:endParaRPr>
          </a:p>
        </p:txBody>
      </p:sp>
      <p:graphicFrame>
        <p:nvGraphicFramePr>
          <p:cNvPr id="32791" name="Object 2"/>
          <p:cNvGraphicFramePr>
            <a:graphicFrameLocks noChangeAspect="1"/>
          </p:cNvGraphicFramePr>
          <p:nvPr/>
        </p:nvGraphicFramePr>
        <p:xfrm>
          <a:off x="990600" y="3657600"/>
          <a:ext cx="12334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tion" r:id="rId3" imgW="507780" imgH="215806" progId="">
                  <p:embed/>
                </p:oleObj>
              </mc:Choice>
              <mc:Fallback>
                <p:oleObj name="Equation" r:id="rId3" imgW="507780" imgH="2158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123348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2" name="Object 3"/>
          <p:cNvGraphicFramePr>
            <a:graphicFrameLocks noChangeAspect="1"/>
          </p:cNvGraphicFramePr>
          <p:nvPr/>
        </p:nvGraphicFramePr>
        <p:xfrm>
          <a:off x="990600" y="4191000"/>
          <a:ext cx="1295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5" imgW="532937" imgH="215713" progId="">
                  <p:embed/>
                </p:oleObj>
              </mc:Choice>
              <mc:Fallback>
                <p:oleObj name="Equation" r:id="rId5" imgW="532937" imgH="2157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1295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3" name="Object 4"/>
          <p:cNvGraphicFramePr>
            <a:graphicFrameLocks noChangeAspect="1"/>
          </p:cNvGraphicFramePr>
          <p:nvPr/>
        </p:nvGraphicFramePr>
        <p:xfrm>
          <a:off x="990600" y="4749800"/>
          <a:ext cx="1295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7" imgW="532937" imgH="215713" progId="">
                  <p:embed/>
                </p:oleObj>
              </mc:Choice>
              <mc:Fallback>
                <p:oleObj name="Equation" r:id="rId7" imgW="532937" imgH="2157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49800"/>
                        <a:ext cx="1295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4" name="Slide Number Placeholder 2"/>
          <p:cNvSpPr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4FA0351-28C9-460D-B993-36A91EAD60AC}" type="slidenum">
              <a:rPr lang="en-US" altLang="en-US" sz="120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smtClean="0"/>
              <a:t>6-Nov-15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555345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altLang="en-US" sz="4400" dirty="0"/>
              <a:t>D</a:t>
            </a:r>
            <a:r>
              <a:rPr lang="ro-RO" altLang="en-US" dirty="0"/>
              <a:t>ISPERSIE</a:t>
            </a:r>
            <a:r>
              <a:rPr lang="en-US" altLang="en-US" dirty="0" smtClean="0"/>
              <a:t>:</a:t>
            </a:r>
            <a:r>
              <a:rPr lang="ro-RO" altLang="en-US" dirty="0" smtClean="0"/>
              <a:t> </a:t>
            </a:r>
            <a:r>
              <a:rPr lang="ro-RO" altLang="en-US" sz="4400" dirty="0" smtClean="0"/>
              <a:t>C</a:t>
            </a:r>
            <a:r>
              <a:rPr lang="ro-RO" altLang="en-US" dirty="0" smtClean="0"/>
              <a:t>OEFICIENTUL DE </a:t>
            </a:r>
            <a:r>
              <a:rPr lang="ro-RO" altLang="en-US" sz="4400" dirty="0" smtClean="0"/>
              <a:t>V</a:t>
            </a:r>
            <a:r>
              <a:rPr lang="ro-RO" altLang="en-US" dirty="0" smtClean="0"/>
              <a:t>ARIAȚIE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447800"/>
            <a:ext cx="8153400" cy="2971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90000"/>
              </a:lnSpc>
            </a:pPr>
            <a:r>
              <a:rPr lang="ro-RO" altLang="en-US" sz="2200" dirty="0" smtClean="0"/>
              <a:t>Măsură relativă a dispersiei datelor </a:t>
            </a:r>
          </a:p>
          <a:p>
            <a:pPr algn="just">
              <a:lnSpc>
                <a:spcPct val="90000"/>
              </a:lnSpc>
            </a:pPr>
            <a:r>
              <a:rPr lang="ro-RO" altLang="en-US" sz="2200" dirty="0" smtClean="0"/>
              <a:t>Formula de calcul:</a:t>
            </a:r>
          </a:p>
          <a:p>
            <a:pPr algn="just">
              <a:lnSpc>
                <a:spcPct val="90000"/>
              </a:lnSpc>
            </a:pPr>
            <a:endParaRPr lang="ro-RO" altLang="en-US" sz="2200" dirty="0" smtClean="0"/>
          </a:p>
          <a:p>
            <a:pPr algn="just">
              <a:lnSpc>
                <a:spcPct val="90000"/>
              </a:lnSpc>
            </a:pPr>
            <a:endParaRPr lang="ro-RO" altLang="en-US" sz="2200" dirty="0" smtClean="0"/>
          </a:p>
          <a:p>
            <a:pPr algn="just">
              <a:lnSpc>
                <a:spcPct val="90000"/>
              </a:lnSpc>
            </a:pPr>
            <a:r>
              <a:rPr lang="ro-RO" altLang="en-US" sz="2200" dirty="0" smtClean="0"/>
              <a:t>Evaluare a abaterii standard în raport cu valoarea medie</a:t>
            </a:r>
          </a:p>
          <a:p>
            <a:pPr algn="just">
              <a:lnSpc>
                <a:spcPct val="90000"/>
              </a:lnSpc>
            </a:pPr>
            <a:r>
              <a:rPr lang="ro-RO" altLang="en-US" sz="2200" dirty="0" smtClean="0"/>
              <a:t>Are avantajul de a fi un indicator independent de unităţile de măsură</a:t>
            </a:r>
          </a:p>
          <a:p>
            <a:pPr algn="just">
              <a:lnSpc>
                <a:spcPct val="90000"/>
              </a:lnSpc>
            </a:pPr>
            <a:r>
              <a:rPr lang="ro-RO" altLang="en-US" sz="2200" dirty="0" smtClean="0"/>
              <a:t>Se poate exprima şi procentual</a:t>
            </a:r>
          </a:p>
          <a:p>
            <a:pPr algn="just">
              <a:lnSpc>
                <a:spcPct val="90000"/>
              </a:lnSpc>
            </a:pPr>
            <a:r>
              <a:rPr lang="ro-RO" altLang="en-US" sz="2200" dirty="0" smtClean="0"/>
              <a:t>Interpretare: populația poate fi considerată</a:t>
            </a:r>
            <a:endParaRPr lang="en-US" altLang="en-US" sz="2200" dirty="0" smtClean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86630"/>
              </p:ext>
            </p:extLst>
          </p:nvPr>
        </p:nvGraphicFramePr>
        <p:xfrm>
          <a:off x="5562600" y="1447800"/>
          <a:ext cx="14478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3" imgW="558558" imgH="406224" progId="Equation.DSMT4">
                  <p:embed/>
                </p:oleObj>
              </mc:Choice>
              <mc:Fallback>
                <p:oleObj name="Equation" r:id="rId3" imgW="558558" imgH="4062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47800"/>
                        <a:ext cx="1447800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2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28256162"/>
              </p:ext>
            </p:extLst>
          </p:nvPr>
        </p:nvGraphicFramePr>
        <p:xfrm>
          <a:off x="2133600" y="4495800"/>
          <a:ext cx="5334000" cy="1706712"/>
        </p:xfrm>
        <a:graphic>
          <a:graphicData uri="http://schemas.openxmlformats.org/drawingml/2006/table">
            <a:tbl>
              <a:tblPr/>
              <a:tblGrid>
                <a:gridCol w="2286000"/>
                <a:gridCol w="3048000"/>
              </a:tblGrid>
              <a:tr h="1365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CV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&lt;  10</a:t>
                      </a: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Omogenă</a:t>
                      </a:r>
                      <a:endParaRPr kumimoji="0" lang="ro-RO" altLang="en-US" sz="2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10%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CV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&lt; 20%</a:t>
                      </a:r>
                      <a:endParaRPr kumimoji="0" lang="ro-RO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Relativ omogenă</a:t>
                      </a:r>
                      <a:endParaRPr kumimoji="0" lang="ro-RO" altLang="en-US" sz="2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0%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CV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&lt; </a:t>
                      </a:r>
                      <a:r>
                        <a:rPr kumimoji="0" lang="ro-RO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  <a:endParaRPr kumimoji="0" lang="ro-RO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Relativ hetrogenă</a:t>
                      </a:r>
                      <a:endParaRPr kumimoji="0" lang="en-GB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&gt; 30%</a:t>
                      </a:r>
                      <a:endParaRPr kumimoji="0" lang="ro-RO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Heterogenă</a:t>
                      </a:r>
                      <a:endParaRPr kumimoji="0" lang="ro-RO" altLang="en-US" sz="2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342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10600" y="6210300"/>
            <a:ext cx="44767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7E9D2-B855-4774-946F-0B5A6736B475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4276725" y="1114425"/>
            <a:ext cx="609600" cy="254000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BA0DAA1-1B22-4756-A382-A0BBB62EDC2E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31775"/>
            <a:ext cx="8229600" cy="987425"/>
          </a:xfrm>
        </p:spPr>
        <p:txBody>
          <a:bodyPr anchor="ctr">
            <a:normAutofit fontScale="90000"/>
          </a:bodyPr>
          <a:lstStyle/>
          <a:p>
            <a:r>
              <a:rPr lang="ro-RO" altLang="en-US" sz="5300" dirty="0" smtClean="0"/>
              <a:t>D</a:t>
            </a:r>
            <a:r>
              <a:rPr lang="ro-RO" altLang="en-US" sz="4400" dirty="0" smtClean="0"/>
              <a:t>ISPERSIE: </a:t>
            </a:r>
            <a:r>
              <a:rPr lang="ro-RO" altLang="en-US" sz="5300" dirty="0" smtClean="0"/>
              <a:t>E</a:t>
            </a:r>
            <a:r>
              <a:rPr lang="ro-RO" altLang="en-US" sz="4400" dirty="0" smtClean="0"/>
              <a:t>ROAREA </a:t>
            </a:r>
            <a:r>
              <a:rPr lang="ro-RO" altLang="en-US" sz="5300" dirty="0" smtClean="0"/>
              <a:t>S</a:t>
            </a:r>
            <a:r>
              <a:rPr lang="ro-RO" altLang="en-US" sz="4400" dirty="0" smtClean="0"/>
              <a:t>TANDARD</a:t>
            </a:r>
            <a:endParaRPr lang="ro-RO" altLang="en-US" sz="3600" dirty="0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1"/>
            <a:ext cx="8610600" cy="1676399"/>
          </a:xfrm>
        </p:spPr>
        <p:txBody>
          <a:bodyPr>
            <a:normAutofit lnSpcReduction="10000"/>
          </a:bodyPr>
          <a:lstStyle/>
          <a:p>
            <a:pPr indent="-228600"/>
            <a:r>
              <a:rPr lang="ro-RO" altLang="en-US" dirty="0" smtClean="0"/>
              <a:t>E utilizată ca estimator de dispersie asociat mediei aritmetice</a:t>
            </a:r>
            <a:endParaRPr lang="ro-RO" altLang="en-US" dirty="0" smtClean="0"/>
          </a:p>
          <a:p>
            <a:pPr indent="-228600"/>
            <a:r>
              <a:rPr lang="ro-RO" altLang="en-US" dirty="0" smtClean="0"/>
              <a:t>Estimator utilizat în calcularea intervalelor de încredere</a:t>
            </a:r>
            <a:endParaRPr lang="en-US" altLang="en-US" dirty="0" smtClean="0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itchFamily="34" charset="0"/>
            </a:endParaRPr>
          </a:p>
        </p:txBody>
      </p:sp>
      <p:graphicFrame>
        <p:nvGraphicFramePr>
          <p:cNvPr id="358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83548"/>
              </p:ext>
            </p:extLst>
          </p:nvPr>
        </p:nvGraphicFramePr>
        <p:xfrm>
          <a:off x="2981325" y="3048000"/>
          <a:ext cx="16002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3" imgW="622030" imgH="418918" progId="">
                  <p:embed/>
                </p:oleObj>
              </mc:Choice>
              <mc:Fallback>
                <p:oleObj name="Equation" r:id="rId3" imgW="622030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3048000"/>
                        <a:ext cx="16002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Slide Number Placeholder 2"/>
          <p:cNvSpPr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B1B8754-2BCB-42F0-991E-D31256805D59}" type="slidenum">
              <a:rPr lang="en-US" altLang="en-US" sz="120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smtClean="0"/>
              <a:t>6-Nov-15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6765824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10600" y="6210300"/>
            <a:ext cx="44767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35A39B-E717-40CB-A7CE-BB661E3CE424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39825"/>
          </a:xfrm>
        </p:spPr>
        <p:txBody>
          <a:bodyPr anchor="ctr">
            <a:normAutofit/>
          </a:bodyPr>
          <a:lstStyle/>
          <a:p>
            <a:r>
              <a:rPr lang="en-US" altLang="en-US" sz="4500" dirty="0" smtClean="0"/>
              <a:t>S</a:t>
            </a:r>
            <a:r>
              <a:rPr lang="ro-RO" altLang="en-US" sz="3700" dirty="0" smtClean="0"/>
              <a:t>IMETRIE: </a:t>
            </a:r>
            <a:r>
              <a:rPr lang="ro-RO" altLang="en-US" sz="4500" dirty="0" smtClean="0"/>
              <a:t>A</a:t>
            </a:r>
            <a:r>
              <a:rPr lang="ro-RO" altLang="en-US" sz="4000" dirty="0" smtClean="0"/>
              <a:t>SIMETRIA</a:t>
            </a:r>
            <a:endParaRPr lang="ro-RO" altLang="en-US" sz="3700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229600" cy="1603375"/>
          </a:xfrm>
        </p:spPr>
        <p:txBody>
          <a:bodyPr>
            <a:normAutofit/>
          </a:bodyPr>
          <a:lstStyle/>
          <a:p>
            <a:pPr indent="-228600" algn="just"/>
            <a:r>
              <a:rPr lang="ro-RO" altLang="en-US" sz="2400" dirty="0" smtClean="0"/>
              <a:t>Indică pentru o serie statistică</a:t>
            </a:r>
            <a:r>
              <a:rPr lang="en-US" altLang="en-US" sz="2400" dirty="0" smtClean="0"/>
              <a:t>:</a:t>
            </a:r>
            <a:endParaRPr lang="en-US" altLang="en-US" sz="2400" dirty="0" smtClean="0"/>
          </a:p>
          <a:p>
            <a:pPr marL="639763" lvl="1" indent="-228600" algn="just"/>
            <a:r>
              <a:rPr lang="ro-RO" altLang="en-US" sz="2400" dirty="0" smtClean="0"/>
              <a:t>Deviația de la simetrie</a:t>
            </a:r>
            <a:endParaRPr lang="en-US" altLang="en-US" sz="2400" dirty="0" smtClean="0"/>
          </a:p>
          <a:p>
            <a:pPr marL="639763" lvl="1" indent="-228600" algn="just"/>
            <a:r>
              <a:rPr lang="ro-RO" altLang="en-US" sz="2400" dirty="0" smtClean="0"/>
              <a:t>Direcția deviației </a:t>
            </a:r>
            <a:r>
              <a:rPr lang="en-US" altLang="en-US" sz="2400" dirty="0" smtClean="0"/>
              <a:t>(</a:t>
            </a:r>
            <a:r>
              <a:rPr lang="ro-RO" altLang="en-US" sz="2400" dirty="0" smtClean="0"/>
              <a:t>pozitivă</a:t>
            </a:r>
            <a:r>
              <a:rPr lang="en-US" altLang="en-US" sz="2400" dirty="0" smtClean="0"/>
              <a:t>/</a:t>
            </a:r>
            <a:r>
              <a:rPr lang="ro-RO" altLang="en-US" sz="2400" dirty="0" smtClean="0"/>
              <a:t>negativă</a:t>
            </a:r>
            <a:r>
              <a:rPr lang="en-US" altLang="en-US" sz="2400" dirty="0" smtClean="0"/>
              <a:t>)</a:t>
            </a:r>
            <a:endParaRPr lang="en-US" altLang="en-US" sz="2400" dirty="0" smtClean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itchFamily="34" charset="0"/>
            </a:endParaRPr>
          </a:p>
        </p:txBody>
      </p:sp>
      <p:graphicFrame>
        <p:nvGraphicFramePr>
          <p:cNvPr id="368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80731"/>
              </p:ext>
            </p:extLst>
          </p:nvPr>
        </p:nvGraphicFramePr>
        <p:xfrm>
          <a:off x="5943600" y="471487"/>
          <a:ext cx="2941638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3" imgW="1155700" imgH="609600" progId="">
                  <p:embed/>
                </p:oleObj>
              </mc:Choice>
              <mc:Fallback>
                <p:oleObj name="Equation" r:id="rId3" imgW="1155700" imgH="60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71487"/>
                        <a:ext cx="2941638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Slide Number Placeholder 2"/>
          <p:cNvSpPr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F3793FD-F126-45BD-B87D-C876D8FC580C}" type="slidenum">
              <a:rPr lang="en-US" altLang="en-US" sz="120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smtClean="0"/>
              <a:t>6-Nov-15</a:t>
            </a:r>
            <a:endParaRPr lang="en-US" altLang="en-US" sz="120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1283" y="3155381"/>
            <a:ext cx="4029075" cy="31877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28600">
              <a:lnSpc>
                <a:spcPct val="90000"/>
              </a:lnSpc>
            </a:pPr>
            <a:r>
              <a:rPr lang="ro-RO" altLang="en-US" sz="2000" b="1" u="sng" dirty="0" smtClean="0"/>
              <a:t>Asiemtrie pozitivă</a:t>
            </a:r>
            <a:r>
              <a:rPr lang="ro-RO" altLang="en-US" sz="2000" dirty="0" smtClean="0"/>
              <a:t>:</a:t>
            </a:r>
          </a:p>
          <a:p>
            <a:pPr marL="639763" lvl="1" indent="-228600">
              <a:lnSpc>
                <a:spcPct val="90000"/>
              </a:lnSpc>
            </a:pPr>
            <a:r>
              <a:rPr lang="en-US" altLang="en-US" sz="2000" b="1" dirty="0" smtClean="0"/>
              <a:t>Mod</a:t>
            </a:r>
            <a:r>
              <a:rPr lang="ro-RO" altLang="en-US" sz="2000" b="1" dirty="0" smtClean="0"/>
              <a:t>ulul</a:t>
            </a:r>
            <a:r>
              <a:rPr lang="en-US" altLang="en-US" sz="2000" dirty="0" smtClean="0"/>
              <a:t> = 7000</a:t>
            </a:r>
            <a:r>
              <a:rPr lang="ro-RO" altLang="en-US" sz="2000" dirty="0" smtClean="0"/>
              <a:t> Ron</a:t>
            </a:r>
            <a:endParaRPr lang="en-US" altLang="en-US" sz="2000" dirty="0" smtClean="0"/>
          </a:p>
          <a:p>
            <a:pPr marL="639763" lvl="1" indent="-228600">
              <a:lnSpc>
                <a:spcPct val="90000"/>
              </a:lnSpc>
            </a:pPr>
            <a:r>
              <a:rPr lang="en-US" altLang="en-US" sz="2000" b="1" dirty="0" smtClean="0"/>
              <a:t>Median</a:t>
            </a:r>
            <a:r>
              <a:rPr lang="ro-RO" altLang="en-US" sz="2000" b="1" dirty="0" smtClean="0"/>
              <a:t>a</a:t>
            </a:r>
            <a:r>
              <a:rPr lang="en-US" altLang="en-US" sz="2000" dirty="0" smtClean="0"/>
              <a:t> = 8870</a:t>
            </a:r>
            <a:r>
              <a:rPr lang="ro-RO" altLang="en-US" sz="2000" dirty="0" smtClean="0"/>
              <a:t> Ron</a:t>
            </a:r>
            <a:endParaRPr lang="en-US" altLang="en-US" sz="2000" dirty="0" smtClean="0"/>
          </a:p>
          <a:p>
            <a:pPr marL="639763" lvl="1" indent="-228600">
              <a:lnSpc>
                <a:spcPct val="90000"/>
              </a:lnSpc>
            </a:pPr>
            <a:r>
              <a:rPr lang="ro-RO" altLang="en-US" sz="2000" b="1" dirty="0" smtClean="0"/>
              <a:t>Media </a:t>
            </a:r>
            <a:r>
              <a:rPr lang="en-US" altLang="en-US" sz="2000" dirty="0" smtClean="0"/>
              <a:t>= 9360</a:t>
            </a:r>
            <a:r>
              <a:rPr lang="ro-RO" altLang="en-US" sz="2000" dirty="0" smtClean="0"/>
              <a:t> Ron</a:t>
            </a:r>
          </a:p>
          <a:p>
            <a:pPr indent="-228600">
              <a:lnSpc>
                <a:spcPct val="90000"/>
              </a:lnSpc>
            </a:pPr>
            <a:endParaRPr lang="ro-RO" altLang="en-US" sz="2000" dirty="0" smtClean="0"/>
          </a:p>
          <a:p>
            <a:pPr indent="-228600">
              <a:lnSpc>
                <a:spcPct val="90000"/>
              </a:lnSpc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</a:rPr>
              <a:t>Mod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ulul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&lt;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M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edian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a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&lt;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Media</a:t>
            </a:r>
            <a:endParaRPr lang="ro-RO" altLang="en-US" sz="2000" b="1" dirty="0" smtClean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419600" y="2209800"/>
            <a:ext cx="4495800" cy="4024313"/>
            <a:chOff x="2784" y="1392"/>
            <a:chExt cx="2832" cy="2535"/>
          </a:xfrm>
        </p:grpSpPr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2784" y="1584"/>
            <a:ext cx="2832" cy="2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" name="Chart" r:id="rId5" imgW="7019866" imgH="5333895" progId="MSGraph.Chart.8">
                    <p:embed followColorScheme="full"/>
                  </p:oleObj>
                </mc:Choice>
                <mc:Fallback>
                  <p:oleObj name="Chart" r:id="rId5" imgW="7019866" imgH="533389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584"/>
                          <a:ext cx="2832" cy="2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4032" y="1576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696" y="1392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latin typeface="Times New Roman" pitchFamily="18" charset="0"/>
                </a:rPr>
                <a:t>median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3898" y="1680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diamond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312" y="3696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accent2"/>
                  </a:solidFill>
                  <a:latin typeface="Times New Roman" pitchFamily="18" charset="0"/>
                </a:rPr>
                <a:t>mode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4102" y="1768"/>
              <a:ext cx="0" cy="20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032" y="3696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Times New Roman" pitchFamily="18" charset="0"/>
                </a:rPr>
                <a:t>me</a:t>
              </a:r>
              <a:r>
                <a:rPr lang="ro-RO" altLang="en-US" sz="1800" b="1">
                  <a:latin typeface="Times New Roman" pitchFamily="18" charset="0"/>
                </a:rPr>
                <a:t>a</a:t>
              </a:r>
              <a:r>
                <a:rPr lang="en-US" altLang="en-US" sz="1800" b="1">
                  <a:latin typeface="Times New Roman" pitchFamily="18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94357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2362"/>
            <a:ext cx="8229600" cy="4724400"/>
          </a:xfrm>
        </p:spPr>
        <p:txBody>
          <a:bodyPr>
            <a:normAutofit/>
          </a:bodyPr>
          <a:lstStyle/>
          <a:p>
            <a:pPr indent="-228600">
              <a:defRPr/>
            </a:pPr>
            <a:r>
              <a:rPr lang="ro-RO" altLang="en-US" sz="2200" b="1" u="sng" dirty="0" smtClean="0"/>
              <a:t>Asiemtrie negativă</a:t>
            </a:r>
            <a:r>
              <a:rPr lang="ro-RO" altLang="en-US" sz="2200" dirty="0" smtClean="0"/>
              <a:t>:</a:t>
            </a:r>
            <a:endParaRPr lang="ro-RO" altLang="en-US" sz="2200" dirty="0" smtClean="0"/>
          </a:p>
          <a:p>
            <a:pPr lvl="1" indent="-228600">
              <a:defRPr/>
            </a:pPr>
            <a:r>
              <a:rPr lang="en-US" altLang="en-US" sz="2000" b="1" dirty="0" smtClean="0"/>
              <a:t>Mod</a:t>
            </a:r>
            <a:r>
              <a:rPr lang="ro-RO" altLang="en-US" sz="2000" b="1" dirty="0" smtClean="0"/>
              <a:t>ulul </a:t>
            </a:r>
            <a:r>
              <a:rPr lang="en-US" altLang="en-US" sz="2000" b="1" dirty="0" smtClean="0"/>
              <a:t>&gt; </a:t>
            </a:r>
            <a:r>
              <a:rPr lang="ro-RO" altLang="en-US" sz="2000" b="1" dirty="0" smtClean="0"/>
              <a:t>M</a:t>
            </a:r>
            <a:r>
              <a:rPr lang="en-US" altLang="en-US" sz="2000" b="1" dirty="0" err="1" smtClean="0"/>
              <a:t>edian</a:t>
            </a:r>
            <a:r>
              <a:rPr lang="ro-RO" altLang="en-US" sz="2000" b="1" dirty="0" smtClean="0"/>
              <a:t>a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/>
              <a:t>&gt; </a:t>
            </a:r>
            <a:r>
              <a:rPr lang="ro-RO" altLang="en-US" sz="2000" b="1" dirty="0" smtClean="0"/>
              <a:t>Media</a:t>
            </a:r>
            <a:endParaRPr lang="en-US" altLang="en-US" sz="2000" b="1" dirty="0" smtClean="0"/>
          </a:p>
          <a:p>
            <a:pPr marL="114300" indent="0">
              <a:buFont typeface="Wingdings" pitchFamily="2" charset="2"/>
              <a:buNone/>
              <a:defRPr/>
            </a:pPr>
            <a:r>
              <a:rPr lang="ro-RO" altLang="en-US" sz="2200" dirty="0" smtClean="0"/>
              <a:t>= </a:t>
            </a:r>
            <a:r>
              <a:rPr lang="en-US" altLang="en-US" sz="2200" dirty="0" smtClean="0"/>
              <a:t>SKEW</a:t>
            </a:r>
            <a:r>
              <a:rPr lang="ro-RO" altLang="en-US" sz="2200" dirty="0" smtClean="0"/>
              <a:t>(num</a:t>
            </a:r>
            <a:r>
              <a:rPr lang="en-US" altLang="en-US" sz="2200" dirty="0" err="1" smtClean="0"/>
              <a:t>ber</a:t>
            </a:r>
            <a:r>
              <a:rPr lang="ro-RO" altLang="en-US" sz="2200" i="1" dirty="0" smtClean="0"/>
              <a:t>1</a:t>
            </a:r>
            <a:r>
              <a:rPr lang="ro-RO" altLang="en-US" sz="2200" dirty="0" smtClean="0"/>
              <a:t>, </a:t>
            </a:r>
            <a:r>
              <a:rPr lang="en-US" altLang="en-US" sz="2200" dirty="0" smtClean="0"/>
              <a:t>…</a:t>
            </a:r>
            <a:r>
              <a:rPr lang="ro-RO" altLang="en-US" sz="2200" dirty="0" smtClean="0"/>
              <a:t>, </a:t>
            </a:r>
            <a:r>
              <a:rPr lang="en-US" altLang="en-US" sz="2200" dirty="0" smtClean="0"/>
              <a:t>number</a:t>
            </a:r>
            <a:r>
              <a:rPr lang="ro-RO" altLang="en-US" sz="2200" i="1" dirty="0" smtClean="0"/>
              <a:t>n</a:t>
            </a:r>
            <a:r>
              <a:rPr lang="ro-RO" altLang="en-US" sz="2200" dirty="0" smtClean="0"/>
              <a:t>)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8077200" y="53213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Times New Roman" pitchFamily="18" charset="0"/>
              </a:rPr>
              <a:t>mode</a:t>
            </a:r>
          </a:p>
        </p:txBody>
      </p:sp>
      <p:grpSp>
        <p:nvGrpSpPr>
          <p:cNvPr id="38919" name="Group 5"/>
          <p:cNvGrpSpPr>
            <a:grpSpLocks/>
          </p:cNvGrpSpPr>
          <p:nvPr/>
        </p:nvGrpSpPr>
        <p:grpSpPr bwMode="auto">
          <a:xfrm>
            <a:off x="4343400" y="1333500"/>
            <a:ext cx="4572000" cy="4367213"/>
            <a:chOff x="2736" y="840"/>
            <a:chExt cx="2880" cy="2751"/>
          </a:xfrm>
        </p:grpSpPr>
        <p:graphicFrame>
          <p:nvGraphicFramePr>
            <p:cNvPr id="38922" name="Object 2"/>
            <p:cNvGraphicFramePr>
              <a:graphicFrameLocks noChangeAspect="1"/>
            </p:cNvGraphicFramePr>
            <p:nvPr/>
          </p:nvGraphicFramePr>
          <p:xfrm>
            <a:off x="2736" y="1296"/>
            <a:ext cx="2880" cy="2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6" name="Chart" r:id="rId3" imgW="7010280" imgH="5324400" progId="">
                    <p:embed followColorScheme="full"/>
                  </p:oleObj>
                </mc:Choice>
                <mc:Fallback>
                  <p:oleObj name="Chart" r:id="rId3" imgW="7010280" imgH="5324400" progId="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296"/>
                          <a:ext cx="2880" cy="2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3" name="Line 7"/>
            <p:cNvSpPr>
              <a:spLocks noChangeShapeType="1"/>
            </p:cNvSpPr>
            <p:nvPr/>
          </p:nvSpPr>
          <p:spPr bwMode="auto">
            <a:xfrm>
              <a:off x="5136" y="1392"/>
              <a:ext cx="0" cy="20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8"/>
            <p:cNvSpPr>
              <a:spLocks noChangeShapeType="1"/>
            </p:cNvSpPr>
            <p:nvPr/>
          </p:nvSpPr>
          <p:spPr bwMode="auto">
            <a:xfrm>
              <a:off x="4800" y="1392"/>
              <a:ext cx="0" cy="201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Text Box 9"/>
            <p:cNvSpPr txBox="1">
              <a:spLocks noChangeArrowheads="1"/>
            </p:cNvSpPr>
            <p:nvPr/>
          </p:nvSpPr>
          <p:spPr bwMode="auto">
            <a:xfrm>
              <a:off x="4176" y="3360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hlink"/>
                  </a:solidFill>
                  <a:latin typeface="Times New Roman" pitchFamily="18" charset="0"/>
                </a:rPr>
                <a:t>mean</a:t>
              </a:r>
            </a:p>
          </p:txBody>
        </p:sp>
        <p:sp>
          <p:nvSpPr>
            <p:cNvPr id="38926" name="Line 10"/>
            <p:cNvSpPr>
              <a:spLocks noChangeShapeType="1"/>
            </p:cNvSpPr>
            <p:nvPr/>
          </p:nvSpPr>
          <p:spPr bwMode="auto">
            <a:xfrm>
              <a:off x="4987" y="1035"/>
              <a:ext cx="0" cy="201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Text Box 11"/>
            <p:cNvSpPr txBox="1">
              <a:spLocks noChangeArrowheads="1"/>
            </p:cNvSpPr>
            <p:nvPr/>
          </p:nvSpPr>
          <p:spPr bwMode="auto">
            <a:xfrm>
              <a:off x="4640" y="840"/>
              <a:ext cx="6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3000">
                  <a:solidFill>
                    <a:schemeClr val="tx1"/>
                  </a:solidFill>
                  <a:latin typeface="Cambr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bg2"/>
                </a:buClr>
                <a:buSzPct val="60000"/>
                <a:buFont typeface="Wingdings" pitchFamily="2" charset="2"/>
                <a:buChar char="q"/>
                <a:defRPr sz="2600">
                  <a:solidFill>
                    <a:schemeClr val="tx1"/>
                  </a:solidFill>
                  <a:latin typeface="Cambr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Cambr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ambr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mbria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800000"/>
                  </a:solidFill>
                  <a:latin typeface="Times New Roman" pitchFamily="18" charset="0"/>
                </a:rPr>
                <a:t>median</a:t>
              </a:r>
            </a:p>
          </p:txBody>
        </p:sp>
      </p:grpSp>
      <p:sp>
        <p:nvSpPr>
          <p:cNvPr id="38920" name="Slide Number Placeholder 2"/>
          <p:cNvSpPr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CEBEB8C-06D7-49BE-A993-2D3833D1E3BA}" type="slidenum">
              <a:rPr lang="en-US" altLang="en-US" sz="120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smtClean="0"/>
              <a:t>6-Nov-15</a:t>
            </a:r>
            <a:endParaRPr lang="en-US" altLang="en-US" sz="120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39825"/>
          </a:xfrm>
        </p:spPr>
        <p:txBody>
          <a:bodyPr anchor="ctr">
            <a:normAutofit/>
          </a:bodyPr>
          <a:lstStyle/>
          <a:p>
            <a:r>
              <a:rPr lang="en-US" altLang="en-US" sz="4500" dirty="0" smtClean="0"/>
              <a:t>S</a:t>
            </a:r>
            <a:r>
              <a:rPr lang="ro-RO" altLang="en-US" sz="3700" dirty="0" smtClean="0"/>
              <a:t>IMETRIE: </a:t>
            </a:r>
            <a:r>
              <a:rPr lang="ro-RO" altLang="en-US" sz="4500" dirty="0" smtClean="0"/>
              <a:t>A</a:t>
            </a:r>
            <a:r>
              <a:rPr lang="ro-RO" altLang="en-US" sz="4000" dirty="0" smtClean="0"/>
              <a:t>SIMETRIA</a:t>
            </a:r>
            <a:endParaRPr lang="ro-RO" altLang="en-US" sz="3700" dirty="0" smtClean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4377" y="2743200"/>
            <a:ext cx="4481423" cy="3657599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28600"/>
            <a:r>
              <a:rPr lang="ro-RO" altLang="en-US" sz="2200" dirty="0" smtClean="0"/>
              <a:t>Intepretarea </a:t>
            </a:r>
            <a:r>
              <a:rPr lang="en-US" altLang="en-US" sz="2200" dirty="0" smtClean="0">
                <a:solidFill>
                  <a:srgbClr val="0066CC"/>
                </a:solidFill>
              </a:rPr>
              <a:t>[Bulmer MG, Principles of Statistics, Dover, 1979,]</a:t>
            </a:r>
            <a:r>
              <a:rPr lang="en-US" altLang="en-US" sz="2200" dirty="0" smtClean="0"/>
              <a:t> – </a:t>
            </a:r>
            <a:r>
              <a:rPr lang="ro-RO" altLang="en-US" sz="2200" dirty="0" smtClean="0"/>
              <a:t>aplicată populației</a:t>
            </a:r>
            <a:endParaRPr lang="en-US" altLang="en-US" sz="2200" dirty="0" smtClean="0"/>
          </a:p>
          <a:p>
            <a:pPr marL="639763" lvl="1" indent="-228600"/>
            <a:r>
              <a:rPr lang="ro-RO" altLang="en-US" sz="2200" dirty="0" smtClean="0"/>
              <a:t>Asiemtria </a:t>
            </a:r>
            <a:r>
              <a:rPr lang="en-US" altLang="en-US" sz="2200" dirty="0" smtClean="0"/>
              <a:t>&lt;−1 </a:t>
            </a:r>
            <a:r>
              <a:rPr lang="en-US" altLang="en-US" sz="2200" dirty="0" err="1" smtClean="0"/>
              <a:t>sau</a:t>
            </a:r>
            <a:r>
              <a:rPr lang="en-US" altLang="en-US" sz="2200" dirty="0" smtClean="0"/>
              <a:t> &gt; +1</a:t>
            </a:r>
            <a:r>
              <a:rPr lang="ro-RO" altLang="en-US" sz="2200" dirty="0" smtClean="0"/>
              <a:t> </a:t>
            </a:r>
            <a:r>
              <a:rPr lang="ro-RO" altLang="en-US" sz="2200" dirty="0" smtClean="0">
                <a:sym typeface="Symbol"/>
              </a:rPr>
              <a:t> </a:t>
            </a:r>
            <a:r>
              <a:rPr lang="ro-RO" altLang="en-US" sz="2200" b="1" dirty="0" smtClean="0">
                <a:sym typeface="Symbol"/>
              </a:rPr>
              <a:t>înalt asimetrică</a:t>
            </a:r>
            <a:endParaRPr lang="en-US" altLang="en-US" sz="2200" b="1" dirty="0" smtClean="0"/>
          </a:p>
          <a:p>
            <a:pPr marL="639763" lvl="1" indent="-228600"/>
            <a:r>
              <a:rPr lang="ro-RO" altLang="en-US" sz="2200" dirty="0" smtClean="0"/>
              <a:t>Asimetria cu valoare între </a:t>
            </a:r>
            <a:r>
              <a:rPr lang="en-US" altLang="en-US" sz="2200" dirty="0" smtClean="0"/>
              <a:t>−1 </a:t>
            </a:r>
            <a:r>
              <a:rPr lang="ro-RO" altLang="en-US" sz="2200" dirty="0" smtClean="0"/>
              <a:t>și </a:t>
            </a:r>
            <a:r>
              <a:rPr lang="en-US" altLang="en-US" sz="2200" dirty="0" smtClean="0"/>
              <a:t>−½ </a:t>
            </a:r>
            <a:r>
              <a:rPr lang="ro-RO" altLang="en-US" sz="2200" dirty="0" smtClean="0"/>
              <a:t>sau </a:t>
            </a:r>
            <a:r>
              <a:rPr lang="en-US" altLang="en-US" sz="2200" dirty="0" smtClean="0"/>
              <a:t>+½ </a:t>
            </a:r>
            <a:r>
              <a:rPr lang="ro-RO" altLang="en-US" sz="2200" dirty="0" smtClean="0"/>
              <a:t>și </a:t>
            </a:r>
            <a:r>
              <a:rPr lang="en-US" altLang="en-US" sz="2200" dirty="0" smtClean="0"/>
              <a:t>+1</a:t>
            </a:r>
            <a:r>
              <a:rPr lang="ro-RO" altLang="en-US" sz="2200" dirty="0" smtClean="0"/>
              <a:t> </a:t>
            </a:r>
            <a:r>
              <a:rPr lang="ro-RO" altLang="en-US" sz="2200" dirty="0" smtClean="0">
                <a:sym typeface="Symbol"/>
              </a:rPr>
              <a:t> </a:t>
            </a:r>
            <a:r>
              <a:rPr lang="ro-RO" altLang="en-US" sz="2200" b="1" dirty="0" smtClean="0"/>
              <a:t>moderat asimetrică</a:t>
            </a:r>
            <a:endParaRPr lang="en-US" altLang="en-US" sz="2200" dirty="0" smtClean="0"/>
          </a:p>
          <a:p>
            <a:pPr marL="639763" lvl="1" indent="-228600"/>
            <a:r>
              <a:rPr lang="ro-RO" altLang="en-US" sz="2200" dirty="0" smtClean="0"/>
              <a:t>Asimetria cu valoare între </a:t>
            </a:r>
            <a:r>
              <a:rPr lang="en-US" altLang="en-US" sz="2200" dirty="0" smtClean="0"/>
              <a:t>−½ </a:t>
            </a:r>
            <a:r>
              <a:rPr lang="ro-RO" altLang="en-US" sz="2200" dirty="0" smtClean="0"/>
              <a:t>și </a:t>
            </a:r>
            <a:r>
              <a:rPr lang="en-US" altLang="en-US" sz="2200" dirty="0" smtClean="0"/>
              <a:t>+½</a:t>
            </a:r>
            <a:r>
              <a:rPr lang="ro-RO" altLang="en-US" sz="2200" dirty="0" smtClean="0"/>
              <a:t> </a:t>
            </a:r>
            <a:r>
              <a:rPr lang="ro-RO" altLang="en-US" sz="2200" dirty="0" smtClean="0">
                <a:sym typeface="Symbol"/>
              </a:rPr>
              <a:t> </a:t>
            </a:r>
            <a:r>
              <a:rPr lang="ro-RO" altLang="en-US" sz="2200" b="1" dirty="0" smtClean="0"/>
              <a:t>aproximativ simetrică</a:t>
            </a:r>
            <a:endParaRPr lang="en-US" altLang="en-US" sz="22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1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S</a:t>
            </a:r>
            <a:r>
              <a:rPr lang="ro-RO" altLang="en-US" dirty="0"/>
              <a:t>IMETRIE</a:t>
            </a:r>
            <a:r>
              <a:rPr lang="ro-RO" altLang="en-US" dirty="0" smtClean="0"/>
              <a:t>: </a:t>
            </a:r>
            <a:r>
              <a:rPr lang="ro-RO" altLang="en-US" sz="4400" dirty="0" smtClean="0"/>
              <a:t>B</a:t>
            </a:r>
            <a:r>
              <a:rPr lang="ro-RO" altLang="en-US" dirty="0" smtClean="0"/>
              <a:t>OLTIREA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altLang="en-US" dirty="0"/>
              <a:t>= </a:t>
            </a:r>
            <a:r>
              <a:rPr lang="ro-RO" altLang="en-US" dirty="0" smtClean="0"/>
              <a:t>KURT(array) </a:t>
            </a:r>
            <a:endParaRPr lang="ro-RO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35590"/>
              </p:ext>
            </p:extLst>
          </p:nvPr>
        </p:nvGraphicFramePr>
        <p:xfrm>
          <a:off x="5562600" y="1295400"/>
          <a:ext cx="33528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3" imgW="1549400" imgH="609600" progId="">
                  <p:embed/>
                </p:oleObj>
              </mc:Choice>
              <mc:Fallback>
                <p:oleObj name="Equation" r:id="rId3" imgW="1549400" imgH="609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33528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0" y="1981200"/>
            <a:ext cx="5181600" cy="4419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-228600"/>
            <a:r>
              <a:rPr lang="ro-RO" altLang="en-US" sz="2200" smtClean="0"/>
              <a:t>Distribuția normală are boltirea în jurul valorii </a:t>
            </a:r>
            <a:r>
              <a:rPr lang="en-US" altLang="en-US" sz="2200" smtClean="0"/>
              <a:t>3.</a:t>
            </a:r>
          </a:p>
          <a:p>
            <a:pPr indent="-228600"/>
            <a:r>
              <a:rPr lang="ro-RO" altLang="en-US" sz="2200" smtClean="0"/>
              <a:t>Excesul de boltire </a:t>
            </a:r>
            <a:r>
              <a:rPr lang="en-US" altLang="en-US" sz="2200" smtClean="0"/>
              <a:t>(</a:t>
            </a:r>
            <a:r>
              <a:rPr lang="ro-RO" altLang="en-US" sz="2200" smtClean="0"/>
              <a:t>ceea ce calculează Excel-ul cu funcTia KURT</a:t>
            </a:r>
            <a:r>
              <a:rPr lang="en-US" altLang="en-US" sz="2200" smtClean="0"/>
              <a:t>) = </a:t>
            </a:r>
            <a:r>
              <a:rPr lang="ro-RO" altLang="en-US" sz="2200" smtClean="0"/>
              <a:t>Boltire </a:t>
            </a:r>
            <a:r>
              <a:rPr lang="en-US" altLang="en-US" sz="2200" smtClean="0"/>
              <a:t>– 3</a:t>
            </a:r>
          </a:p>
          <a:p>
            <a:pPr marL="639763" lvl="1" indent="-228600"/>
            <a:r>
              <a:rPr lang="ro-RO" altLang="en-US" sz="2200" smtClean="0"/>
              <a:t>Distribuția normală: boltirea </a:t>
            </a:r>
            <a:r>
              <a:rPr lang="en-US" altLang="en-US" sz="2200" smtClean="0"/>
              <a:t>≅ 3 (excesul de boltire ≅ 0) </a:t>
            </a:r>
            <a:r>
              <a:rPr lang="en-US" altLang="en-US" sz="2200" smtClean="0">
                <a:sym typeface="Symbol"/>
              </a:rPr>
              <a:t></a:t>
            </a:r>
            <a:r>
              <a:rPr lang="en-US" altLang="en-US" sz="2200" smtClean="0"/>
              <a:t> </a:t>
            </a:r>
            <a:r>
              <a:rPr lang="en-US" altLang="en-US" sz="2200" b="1" smtClean="0"/>
              <a:t>mezocurtic</a:t>
            </a:r>
            <a:endParaRPr lang="en-US" altLang="en-US" sz="2200" smtClean="0"/>
          </a:p>
          <a:p>
            <a:pPr marL="639763" lvl="1" indent="-228600"/>
            <a:r>
              <a:rPr lang="ro-RO" altLang="en-US" sz="2200" smtClean="0"/>
              <a:t>Distribuția cu boltirea </a:t>
            </a:r>
            <a:r>
              <a:rPr lang="en-US" altLang="en-US" sz="2200" smtClean="0"/>
              <a:t>&lt;3 (</a:t>
            </a:r>
            <a:r>
              <a:rPr lang="ro-RO" altLang="en-US" sz="2200" smtClean="0"/>
              <a:t>excesul de boltire </a:t>
            </a:r>
            <a:r>
              <a:rPr lang="en-US" altLang="en-US" sz="2200" smtClean="0"/>
              <a:t>&lt;</a:t>
            </a:r>
            <a:r>
              <a:rPr lang="ro-RO" altLang="en-US" sz="2200" smtClean="0"/>
              <a:t> </a:t>
            </a:r>
            <a:r>
              <a:rPr lang="en-US" altLang="en-US" sz="2200" smtClean="0"/>
              <a:t>0) </a:t>
            </a:r>
            <a:r>
              <a:rPr lang="ro-RO" altLang="en-US" sz="2200" smtClean="0"/>
              <a:t>se numește platocurtică</a:t>
            </a:r>
          </a:p>
          <a:p>
            <a:pPr marL="639763" lvl="1" indent="-228600"/>
            <a:r>
              <a:rPr lang="ro-RO" altLang="en-US" sz="2200" smtClean="0"/>
              <a:t>Distribuția cu boltirea </a:t>
            </a:r>
            <a:r>
              <a:rPr lang="en-US" altLang="en-US" sz="2200" smtClean="0"/>
              <a:t>&gt;3 (</a:t>
            </a:r>
            <a:r>
              <a:rPr lang="ro-RO" altLang="en-US" sz="2200" smtClean="0"/>
              <a:t>excesul de boltire </a:t>
            </a:r>
            <a:r>
              <a:rPr lang="en-US" altLang="en-US" sz="2200" smtClean="0"/>
              <a:t>&gt;0) </a:t>
            </a:r>
            <a:r>
              <a:rPr lang="ro-RO" altLang="en-US" sz="2200" smtClean="0"/>
              <a:t>se numește leptocurtică</a:t>
            </a:r>
          </a:p>
          <a:p>
            <a:pPr marL="639763" lvl="1" indent="-228600"/>
            <a:endParaRPr lang="en-US" altLang="en-US" sz="2200" smtClean="0"/>
          </a:p>
          <a:p>
            <a:pPr indent="-228600"/>
            <a:endParaRPr lang="en-GB" altLang="en-US" sz="2200" dirty="0" smtClean="0"/>
          </a:p>
        </p:txBody>
      </p:sp>
      <p:pic>
        <p:nvPicPr>
          <p:cNvPr id="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04" y="3962400"/>
            <a:ext cx="3733800" cy="23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32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 smtClean="0"/>
              <a:t>L</a:t>
            </a:r>
            <a:r>
              <a:rPr lang="ro-RO" dirty="0" smtClean="0"/>
              <a:t>OCALIZARE: </a:t>
            </a:r>
            <a:r>
              <a:rPr lang="ro-RO" sz="4400" dirty="0" smtClean="0"/>
              <a:t>C</a:t>
            </a:r>
            <a:r>
              <a:rPr lang="ro-RO" dirty="0" smtClean="0"/>
              <a:t>VARTILE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33400" y="1209675"/>
            <a:ext cx="8382000" cy="990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Arial" pitchFamily="34" charset="0"/>
              <a:buNone/>
            </a:pPr>
            <a:r>
              <a:rPr lang="ro-RO" altLang="en-US" sz="2400" b="1" dirty="0" smtClean="0"/>
              <a:t>IC </a:t>
            </a:r>
            <a:r>
              <a:rPr lang="en-US" altLang="en-US" sz="2400" b="1" dirty="0" smtClean="0"/>
              <a:t>= Q</a:t>
            </a:r>
            <a:r>
              <a:rPr lang="en-US" altLang="en-US" sz="2400" b="1" baseline="-25000" dirty="0" smtClean="0"/>
              <a:t>3</a:t>
            </a:r>
            <a:r>
              <a:rPr lang="en-US" altLang="en-US" sz="2400" b="1" dirty="0" smtClean="0"/>
              <a:t> – Q</a:t>
            </a:r>
            <a:r>
              <a:rPr lang="en-US" altLang="en-US" sz="2400" b="1" baseline="-25000" dirty="0" smtClean="0"/>
              <a:t>1</a:t>
            </a:r>
          </a:p>
          <a:p>
            <a:pPr>
              <a:buFont typeface="Arial" pitchFamily="34" charset="0"/>
              <a:buNone/>
            </a:pPr>
            <a:r>
              <a:rPr lang="en-US" altLang="en-US" sz="2400" dirty="0" smtClean="0"/>
              <a:t>	</a:t>
            </a:r>
            <a:r>
              <a:rPr lang="en-US" altLang="en-US" sz="2000" dirty="0" err="1" smtClean="0"/>
              <a:t>unde</a:t>
            </a:r>
            <a:r>
              <a:rPr lang="en-US" altLang="en-US" sz="2000" dirty="0" smtClean="0"/>
              <a:t> Q3 = </a:t>
            </a:r>
            <a:r>
              <a:rPr lang="en-US" altLang="en-US" sz="2000" dirty="0" err="1" smtClean="0"/>
              <a:t>cvartila</a:t>
            </a:r>
            <a:r>
              <a:rPr lang="en-US" altLang="en-US" sz="2000" dirty="0" smtClean="0"/>
              <a:t> 3 (</a:t>
            </a:r>
            <a:r>
              <a:rPr lang="en-US" altLang="en-US" sz="2000" dirty="0" err="1" smtClean="0"/>
              <a:t>percentila</a:t>
            </a:r>
            <a:r>
              <a:rPr lang="en-US" altLang="en-US" sz="2000" dirty="0" smtClean="0"/>
              <a:t> 75%), Q1 = </a:t>
            </a:r>
            <a:r>
              <a:rPr lang="en-US" altLang="en-US" sz="2000" dirty="0" err="1" smtClean="0"/>
              <a:t>cvartila</a:t>
            </a:r>
            <a:r>
              <a:rPr lang="en-US" altLang="en-US" sz="2000" dirty="0" smtClean="0"/>
              <a:t> 1 (</a:t>
            </a:r>
            <a:r>
              <a:rPr lang="en-US" altLang="en-US" sz="2000" dirty="0" err="1" smtClean="0"/>
              <a:t>percentila</a:t>
            </a:r>
            <a:r>
              <a:rPr lang="en-US" altLang="en-US" sz="2000" dirty="0" smtClean="0"/>
              <a:t> 25%)</a:t>
            </a:r>
            <a:endParaRPr lang="en-US" altLang="en-US" sz="2000" dirty="0" smtClean="0"/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5181600" y="3038475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2000"/>
              <a:t>M</a:t>
            </a:r>
            <a:r>
              <a:rPr lang="ro-RO" altLang="en-US" sz="2000"/>
              <a:t>ăsură a dispersiei </a:t>
            </a:r>
            <a:r>
              <a:rPr lang="en-US" altLang="en-US" sz="2000"/>
              <a:t>p</a:t>
            </a:r>
            <a:r>
              <a:rPr lang="ro-RO" altLang="en-US" sz="2000"/>
              <a:t>entru 50% din da</a:t>
            </a:r>
            <a:r>
              <a:rPr lang="en-US" altLang="en-US" sz="2000"/>
              <a:t>t</a:t>
            </a:r>
            <a:r>
              <a:rPr lang="ro-RO" altLang="en-US" sz="2000"/>
              <a:t>ele de mijloc.</a:t>
            </a:r>
            <a:endParaRPr lang="en-US" altLang="en-US" sz="200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29853" r="39057" b="48680"/>
          <a:stretch/>
        </p:blipFill>
        <p:spPr bwMode="auto">
          <a:xfrm>
            <a:off x="381000" y="2286000"/>
            <a:ext cx="4878350" cy="19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04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5964"/>
          </a:xfrm>
        </p:spPr>
        <p:txBody>
          <a:bodyPr/>
          <a:lstStyle/>
          <a:p>
            <a:r>
              <a:rPr lang="ro-RO" dirty="0" smtClean="0"/>
              <a:t>INTERVALUL DINTRE Q1 și Q3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897062"/>
            <a:ext cx="10858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457200" y="1141412"/>
            <a:ext cx="8153400" cy="53340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mtClean="0"/>
              <a:t>Variabila: note la examenul practic</a:t>
            </a:r>
            <a:endParaRPr lang="en-US" altLang="en-US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9612"/>
            <a:ext cx="1133475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62400" y="1751012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o-RO" altLang="en-US" sz="2000" b="1">
                <a:solidFill>
                  <a:schemeClr val="tx1"/>
                </a:solidFill>
              </a:rPr>
              <a:t>Me</a:t>
            </a:r>
            <a:r>
              <a:rPr lang="en-US" altLang="en-US" sz="2000" b="1">
                <a:solidFill>
                  <a:schemeClr val="tx1"/>
                </a:solidFill>
              </a:rPr>
              <a:t>=[X</a:t>
            </a:r>
            <a:r>
              <a:rPr lang="en-US" altLang="en-US" sz="2000" b="1" baseline="-25000">
                <a:solidFill>
                  <a:schemeClr val="tx1"/>
                </a:solidFill>
              </a:rPr>
              <a:t>12/2</a:t>
            </a:r>
            <a:r>
              <a:rPr lang="en-US" altLang="en-US" sz="2000" b="1">
                <a:solidFill>
                  <a:schemeClr val="tx1"/>
                </a:solidFill>
              </a:rPr>
              <a:t>+X</a:t>
            </a:r>
            <a:r>
              <a:rPr lang="en-US" altLang="en-US" sz="2000" b="1" baseline="-25000">
                <a:solidFill>
                  <a:schemeClr val="tx1"/>
                </a:solidFill>
              </a:rPr>
              <a:t>(12/2+1)</a:t>
            </a:r>
            <a:r>
              <a:rPr lang="en-US" altLang="en-US" sz="2000" b="1">
                <a:solidFill>
                  <a:schemeClr val="tx1"/>
                </a:solidFill>
              </a:rPr>
              <a:t>]/2</a:t>
            </a:r>
            <a:r>
              <a:rPr lang="en-US" altLang="en-US" sz="2000" b="1" baseline="-25000">
                <a:solidFill>
                  <a:schemeClr val="tx1"/>
                </a:solidFill>
              </a:rPr>
              <a:t> </a:t>
            </a:r>
            <a:r>
              <a:rPr lang="en-US" altLang="en-US" sz="2000" b="1">
                <a:solidFill>
                  <a:schemeClr val="tx1"/>
                </a:solidFill>
              </a:rPr>
              <a:t>= (X</a:t>
            </a:r>
            <a:r>
              <a:rPr lang="en-US" altLang="en-US" sz="2000" b="1" baseline="-25000">
                <a:solidFill>
                  <a:schemeClr val="tx1"/>
                </a:solidFill>
              </a:rPr>
              <a:t>6</a:t>
            </a:r>
            <a:r>
              <a:rPr lang="en-US" altLang="en-US" sz="2000" b="1">
                <a:solidFill>
                  <a:schemeClr val="tx1"/>
                </a:solidFill>
              </a:rPr>
              <a:t>+X</a:t>
            </a:r>
            <a:r>
              <a:rPr lang="en-US" altLang="en-US" sz="2000" b="1" baseline="-25000">
                <a:solidFill>
                  <a:schemeClr val="tx1"/>
                </a:solidFill>
              </a:rPr>
              <a:t>7</a:t>
            </a:r>
            <a:r>
              <a:rPr lang="en-US" altLang="en-US" sz="2000" b="1">
                <a:solidFill>
                  <a:schemeClr val="tx1"/>
                </a:solidFill>
              </a:rPr>
              <a:t>)/2 = (8+8)/2 = 8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54400" y="4252912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en-US" sz="2000" b="1">
                <a:solidFill>
                  <a:srgbClr val="FF3300"/>
                </a:solidFill>
              </a:rPr>
              <a:t>Me</a:t>
            </a:r>
            <a:r>
              <a:rPr lang="en-US" altLang="en-US" sz="2000" b="1">
                <a:solidFill>
                  <a:srgbClr val="FF3300"/>
                </a:solidFill>
              </a:rPr>
              <a:t>=8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406650" y="4024312"/>
            <a:ext cx="1066800" cy="774700"/>
          </a:xfrm>
          <a:prstGeom prst="homePlate">
            <a:avLst>
              <a:gd name="adj" fmla="val 34426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524000" y="4265612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36006C"/>
          </a:solidFill>
          <a:ln w="9525">
            <a:solidFill>
              <a:srgbClr val="3F007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 rot="16200000">
            <a:off x="1105693" y="3388519"/>
            <a:ext cx="1446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6006C"/>
                </a:solidFill>
              </a:rPr>
              <a:t>Ordonare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387600" y="3294062"/>
            <a:ext cx="2057400" cy="2266950"/>
          </a:xfrm>
          <a:prstGeom prst="homePlate">
            <a:avLst>
              <a:gd name="adj" fmla="val 25000"/>
            </a:avLst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16200000">
            <a:off x="3460750" y="4259262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Q</a:t>
            </a:r>
            <a:r>
              <a:rPr lang="en-US" altLang="en-US" sz="2000" b="1" baseline="-25000">
                <a:solidFill>
                  <a:srgbClr val="3366FF"/>
                </a:solidFill>
              </a:rPr>
              <a:t>3</a:t>
            </a:r>
            <a:r>
              <a:rPr lang="en-US" altLang="en-US" sz="2000" b="1">
                <a:solidFill>
                  <a:srgbClr val="3366FF"/>
                </a:solidFill>
              </a:rPr>
              <a:t> – Q</a:t>
            </a:r>
            <a:r>
              <a:rPr lang="en-US" altLang="en-US" sz="2000" b="1" baseline="-25000">
                <a:solidFill>
                  <a:srgbClr val="3366FF"/>
                </a:solidFill>
              </a:rPr>
              <a:t>1</a:t>
            </a:r>
            <a:r>
              <a:rPr lang="en-US" altLang="en-US" sz="2000" b="1">
                <a:solidFill>
                  <a:srgbClr val="3366FF"/>
                </a:solidFill>
              </a:rPr>
              <a:t> = 9 – 5.5 = 3.5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2362200" y="2436812"/>
            <a:ext cx="3352800" cy="3962400"/>
          </a:xfrm>
          <a:prstGeom prst="homePlate">
            <a:avLst>
              <a:gd name="adj" fmla="val 25000"/>
            </a:avLst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16200000">
            <a:off x="4699000" y="4246562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A = 10 – 4 = 6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134100" y="2386012"/>
            <a:ext cx="2971800" cy="3914775"/>
          </a:xfrm>
          <a:prstGeom prst="rect">
            <a:avLst/>
          </a:prstGeom>
          <a:noFill/>
          <a:ln w="9525">
            <a:solidFill>
              <a:srgbClr val="3F007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/>
              <a:t>Formule</a:t>
            </a:r>
            <a:r>
              <a:rPr lang="en-US" altLang="en-US" sz="2000" b="1" dirty="0"/>
              <a:t> Excel: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(Mediana) Me:</a:t>
            </a:r>
            <a:r>
              <a:rPr lang="en-US" altLang="en-US" sz="2000" dirty="0"/>
              <a:t>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=MEDIAN(B1:B12)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(</a:t>
            </a:r>
            <a:r>
              <a:rPr lang="en-US" altLang="en-US" sz="2000" b="1" dirty="0" err="1"/>
              <a:t>Intervalul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dintre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cvartila</a:t>
            </a:r>
            <a:r>
              <a:rPr lang="en-US" altLang="en-US" sz="2000" b="1" dirty="0"/>
              <a:t> 3 </a:t>
            </a:r>
            <a:r>
              <a:rPr lang="ro-RO" altLang="en-US" sz="2000" b="1" dirty="0"/>
              <a:t>şi 1</a:t>
            </a:r>
            <a:r>
              <a:rPr lang="en-US" altLang="en-US" sz="2000" b="1" dirty="0"/>
              <a:t>) IC:</a:t>
            </a:r>
            <a:r>
              <a:rPr lang="en-US" altLang="en-US" sz="2000" dirty="0"/>
              <a:t>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=QUARTILE(B1:B12,3)-</a:t>
            </a:r>
            <a:r>
              <a:rPr lang="en-US" altLang="en-US" sz="1800" dirty="0">
                <a:latin typeface="Arial" pitchFamily="34" charset="0"/>
              </a:rPr>
              <a:t>QUARTILE(B1:B12,3)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itchFamily="34" charset="0"/>
              </a:rPr>
              <a:t>(</a:t>
            </a:r>
            <a:r>
              <a:rPr lang="en-US" altLang="en-US" sz="1800" b="1" dirty="0" err="1">
                <a:latin typeface="Arial" pitchFamily="34" charset="0"/>
              </a:rPr>
              <a:t>Amplitudinea</a:t>
            </a:r>
            <a:r>
              <a:rPr lang="en-US" altLang="en-US" sz="1800" b="1" dirty="0">
                <a:latin typeface="Arial" pitchFamily="34" charset="0"/>
              </a:rPr>
              <a:t>) A: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=MAX(B1:B12)-MIN(B1:B12)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141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2844D-72D5-405B-A082-15F3CB54260B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331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1524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effectLst/>
              </a:rPr>
              <a:t>Raportul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13317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o-RO" altLang="en-US" dirty="0" smtClean="0"/>
              <a:t>Numere raționale pozitive a și b, b≠0</a:t>
            </a:r>
          </a:p>
          <a:p>
            <a:pPr eaLnBrk="1" hangingPunct="1"/>
            <a:r>
              <a:rPr lang="ro-RO" altLang="en-US" dirty="0" smtClean="0"/>
              <a:t>Simbolistică</a:t>
            </a:r>
          </a:p>
          <a:p>
            <a:pPr lvl="1" eaLnBrk="1" hangingPunct="1"/>
            <a:r>
              <a:rPr lang="ro-RO" altLang="en-US" dirty="0" smtClean="0"/>
              <a:t>a:b</a:t>
            </a:r>
          </a:p>
          <a:p>
            <a:pPr lvl="1" eaLnBrk="1" hangingPunct="1"/>
            <a:r>
              <a:rPr lang="ro-RO" altLang="en-US" dirty="0" smtClean="0"/>
              <a:t>a/b</a:t>
            </a:r>
          </a:p>
          <a:p>
            <a:pPr eaLnBrk="1" hangingPunct="1"/>
            <a:r>
              <a:rPr lang="ro-RO" altLang="en-US" dirty="0" smtClean="0"/>
              <a:t>Numitorul nu include în mod obligatoriu subiecții numărătorului</a:t>
            </a:r>
          </a:p>
          <a:p>
            <a:pPr eaLnBrk="1" hangingPunct="1"/>
            <a:r>
              <a:rPr lang="ro-RO" altLang="en-US" dirty="0" smtClean="0"/>
              <a:t>Într-o grupă de 12 studenți avem 4 fumători. </a:t>
            </a:r>
          </a:p>
          <a:p>
            <a:pPr lvl="1" eaLnBrk="1" hangingPunct="1"/>
            <a:r>
              <a:rPr lang="ro-RO" altLang="en-US" dirty="0" smtClean="0"/>
              <a:t>Raportul nefumători/fumători = 8/4 = 2/1 = 2 </a:t>
            </a:r>
            <a:r>
              <a:rPr lang="ro-RO" altLang="en-US" dirty="0" smtClean="0">
                <a:sym typeface="Wingdings" pitchFamily="2" charset="2"/>
              </a:rPr>
              <a:t></a:t>
            </a:r>
            <a:r>
              <a:rPr lang="ro-RO" altLang="en-US" dirty="0" smtClean="0"/>
              <a:t> adică la 3 nefumători există un fumător</a:t>
            </a:r>
          </a:p>
          <a:p>
            <a:pPr lvl="1" eaLnBrk="1" hangingPunct="1"/>
            <a:r>
              <a:rPr lang="ro-RO" altLang="en-US" dirty="0" smtClean="0"/>
              <a:t>Raportul fumători/nefumători = 4/8 = 0,5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79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/>
          <a:lstStyle/>
          <a:p>
            <a:r>
              <a:rPr lang="ro-RO" dirty="0"/>
              <a:t>INTERVALUL DINTRE Q1 și Q3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2450"/>
            <a:ext cx="10858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52400" y="1277548"/>
            <a:ext cx="8153400" cy="53340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dirty="0" smtClean="0"/>
              <a:t>Variabila: note la examenul practic</a:t>
            </a:r>
            <a:endParaRPr lang="en-US" altLang="en-US" dirty="0" smtClean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55750" y="41783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en-US" sz="2000" b="1">
                <a:solidFill>
                  <a:srgbClr val="FF3300"/>
                </a:solidFill>
              </a:rPr>
              <a:t>Me</a:t>
            </a:r>
            <a:r>
              <a:rPr lang="en-US" altLang="en-US" sz="2000" b="1">
                <a:solidFill>
                  <a:srgbClr val="FF3300"/>
                </a:solidFill>
              </a:rPr>
              <a:t>=8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08000" y="3949700"/>
            <a:ext cx="1066800" cy="774700"/>
          </a:xfrm>
          <a:prstGeom prst="homePlate">
            <a:avLst>
              <a:gd name="adj" fmla="val 34426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88950" y="3219450"/>
            <a:ext cx="2057400" cy="2266950"/>
          </a:xfrm>
          <a:prstGeom prst="homePlate">
            <a:avLst>
              <a:gd name="adj" fmla="val 25000"/>
            </a:avLst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6200000">
            <a:off x="1562100" y="418465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66FF"/>
                </a:solidFill>
              </a:rPr>
              <a:t>Q</a:t>
            </a:r>
            <a:r>
              <a:rPr lang="en-US" altLang="en-US" sz="2000" b="1" baseline="-25000">
                <a:solidFill>
                  <a:srgbClr val="3366FF"/>
                </a:solidFill>
              </a:rPr>
              <a:t>3</a:t>
            </a:r>
            <a:r>
              <a:rPr lang="en-US" altLang="en-US" sz="2000" b="1">
                <a:solidFill>
                  <a:srgbClr val="3366FF"/>
                </a:solidFill>
              </a:rPr>
              <a:t> – Q</a:t>
            </a:r>
            <a:r>
              <a:rPr lang="en-US" altLang="en-US" sz="2000" b="1" baseline="-25000">
                <a:solidFill>
                  <a:srgbClr val="3366FF"/>
                </a:solidFill>
              </a:rPr>
              <a:t>1</a:t>
            </a:r>
            <a:r>
              <a:rPr lang="en-US" altLang="en-US" sz="2000" b="1">
                <a:solidFill>
                  <a:srgbClr val="3366FF"/>
                </a:solidFill>
              </a:rPr>
              <a:t> = 9 – 5.5 = 3.5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63550" y="2362200"/>
            <a:ext cx="3352800" cy="3962400"/>
          </a:xfrm>
          <a:prstGeom prst="homePlate">
            <a:avLst>
              <a:gd name="adj" fmla="val 25000"/>
            </a:avLst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6200000">
            <a:off x="2800350" y="417195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A = 10 – 4 = 6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4267200" y="5486400"/>
            <a:ext cx="4191000" cy="1295400"/>
          </a:xfrm>
          <a:prstGeom prst="cloudCallout">
            <a:avLst>
              <a:gd name="adj1" fmla="val -43824"/>
              <a:gd name="adj2" fmla="val 4657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9144" rIns="18288" bIns="9144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2000" b="1"/>
              <a:t>A</a:t>
            </a:r>
            <a:r>
              <a:rPr lang="ro-RO" altLang="en-US" sz="2000"/>
              <a:t>: Diferenţa dintre nota maximă şi nota minimă a fost de 6 puncte</a:t>
            </a:r>
            <a:endParaRPr lang="en-US" altLang="en-US" sz="2000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4114800" y="3429000"/>
            <a:ext cx="4724400" cy="1752600"/>
          </a:xfrm>
          <a:prstGeom prst="cloudCallout">
            <a:avLst>
              <a:gd name="adj1" fmla="val -24866"/>
              <a:gd name="adj2" fmla="val -16213"/>
            </a:avLst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9144" rIns="18288" bIns="9144"/>
          <a:lstStyle>
            <a:lvl1pPr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˃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sz="2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700" b="1"/>
              <a:t>Q1</a:t>
            </a:r>
            <a:r>
              <a:rPr lang="ro-RO" altLang="en-US" sz="1700"/>
              <a:t>: 25% din studenţi au note ≤ 5.5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700" b="1"/>
              <a:t>Q3</a:t>
            </a:r>
            <a:r>
              <a:rPr lang="ro-RO" altLang="en-US" sz="1700"/>
              <a:t>: 75% din studenţi au note ≤</a:t>
            </a:r>
            <a:r>
              <a:rPr lang="ro-RO" altLang="en-US" sz="1700">
                <a:solidFill>
                  <a:schemeClr val="tx1"/>
                </a:solidFill>
              </a:rPr>
              <a:t> </a:t>
            </a:r>
            <a:r>
              <a:rPr lang="ro-RO" altLang="en-US" sz="1700"/>
              <a:t>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700" b="1"/>
              <a:t>IC:</a:t>
            </a:r>
            <a:r>
              <a:rPr lang="ro-RO" altLang="en-US" sz="1700"/>
              <a:t> 50% din studenţi au note care nu diferă una faţă de alta cu mai mult de 3.5 puncte</a:t>
            </a:r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310229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22866"/>
              </p:ext>
            </p:extLst>
          </p:nvPr>
        </p:nvGraphicFramePr>
        <p:xfrm>
          <a:off x="223837" y="1219200"/>
          <a:ext cx="8610600" cy="1965403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  <a:gridCol w="1604963"/>
                <a:gridCol w="4643437"/>
              </a:tblGrid>
              <a:tr h="4722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Nominal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Ordinal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Cantitativ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Mod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ulul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Nu e recomandat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Nu erecomandat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Mediana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Nu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Media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dacă seria e unimodală și simetrică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A40E51-0340-4A68-B1B9-3292BEB87C4D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8158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3048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o-RO" altLang="en-US" sz="3600" dirty="0" smtClean="0"/>
              <a:t>IMPORTANT!</a:t>
            </a:r>
            <a:endParaRPr lang="en-US" alt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6-Nov-15</a:t>
            </a:r>
            <a:endParaRPr lang="en-US" altLang="en-US"/>
          </a:p>
        </p:txBody>
      </p:sp>
      <p:graphicFrame>
        <p:nvGraphicFramePr>
          <p:cNvPr id="8" name="Group 3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7070373"/>
              </p:ext>
            </p:extLst>
          </p:nvPr>
        </p:nvGraphicFramePr>
        <p:xfrm>
          <a:off x="1870224" y="3473885"/>
          <a:ext cx="6934200" cy="2194568"/>
        </p:xfrm>
        <a:graphic>
          <a:graphicData uri="http://schemas.openxmlformats.org/drawingml/2006/table">
            <a:tbl>
              <a:tblPr/>
              <a:tblGrid>
                <a:gridCol w="1371600"/>
                <a:gridCol w="2743200"/>
                <a:gridCol w="2819400"/>
              </a:tblGrid>
              <a:tr h="140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Amplitudinea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Deviația standard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Nominal</a:t>
                      </a:r>
                      <a:endParaRPr kumimoji="0" lang="ro-RO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7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Ordinal</a:t>
                      </a:r>
                      <a:endParaRPr kumimoji="0" lang="ro-RO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nu e cea mai bună metodă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Numeric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nu e cea mai bună metodă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</a:t>
                      </a:r>
                      <a:r>
                        <a:rPr kumimoji="0" lang="ro-RO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dacă seria e unimodală și simetrică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  <a:endParaRPr kumimoji="0" lang="ro-RO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98978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10600" y="6210300"/>
            <a:ext cx="44767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2337EF-C7A5-4D41-832C-D3AC77F1DED1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228600"/>
            <a:r>
              <a:rPr lang="ro-RO" altLang="en-US" sz="2400" dirty="0" smtClean="0"/>
              <a:t>Dacă fiecare dată a seriei se adună sau se scade la o constantă</a:t>
            </a:r>
            <a:r>
              <a:rPr lang="en-US" altLang="en-US" sz="2400" dirty="0" smtClean="0"/>
              <a:t>:</a:t>
            </a:r>
            <a:endParaRPr lang="en-US" altLang="en-US" sz="2400" dirty="0" smtClean="0"/>
          </a:p>
          <a:p>
            <a:pPr marL="639763" lvl="1" indent="-228600"/>
            <a:r>
              <a:rPr lang="ro-RO" altLang="en-US" sz="2400" dirty="0" smtClean="0"/>
              <a:t>Media va crește sau va descrește cu valoarea constantei</a:t>
            </a:r>
          </a:p>
          <a:p>
            <a:pPr marL="639763" lvl="1" indent="-228600"/>
            <a:r>
              <a:rPr lang="ro-RO" altLang="en-US" sz="2400" dirty="0" smtClean="0"/>
              <a:t>Deviația standard nu se va schimba</a:t>
            </a:r>
            <a:endParaRPr lang="en-US" altLang="en-US" sz="2400" dirty="0" smtClean="0"/>
          </a:p>
          <a:p>
            <a:pPr indent="-228600"/>
            <a:endParaRPr lang="en-US" altLang="en-US" sz="2400" dirty="0" smtClean="0"/>
          </a:p>
          <a:p>
            <a:pPr indent="-228600"/>
            <a:r>
              <a:rPr lang="ro-RO" altLang="en-US" sz="2400" dirty="0"/>
              <a:t>Dacă fiecare dată a seriei se </a:t>
            </a:r>
            <a:r>
              <a:rPr lang="ro-RO" altLang="en-US" sz="2400" dirty="0" smtClean="0"/>
              <a:t>înmulțește sau împarte la </a:t>
            </a:r>
            <a:r>
              <a:rPr lang="ro-RO" altLang="en-US" sz="2400" dirty="0"/>
              <a:t>o constantă </a:t>
            </a:r>
            <a:r>
              <a:rPr lang="en-US" altLang="en-US" sz="2400" dirty="0" smtClean="0"/>
              <a:t>: </a:t>
            </a:r>
            <a:endParaRPr lang="en-US" altLang="en-US" sz="2400" dirty="0" smtClean="0"/>
          </a:p>
          <a:p>
            <a:pPr marL="639763" lvl="1" indent="-228600"/>
            <a:r>
              <a:rPr lang="ro-RO" altLang="en-US" sz="2400" dirty="0" smtClean="0"/>
              <a:t>Media va fi înmulțită sau împărțită la valoarea constantei</a:t>
            </a:r>
          </a:p>
          <a:p>
            <a:pPr marL="639763" lvl="1" indent="-228600"/>
            <a:r>
              <a:rPr lang="ro-RO" altLang="en-US" sz="2400" dirty="0" smtClean="0"/>
              <a:t>Deviația standard va </a:t>
            </a:r>
            <a:r>
              <a:rPr lang="ro-RO" altLang="en-US" sz="2400" dirty="0"/>
              <a:t>fi înmulțită sau împărțită la valoarea </a:t>
            </a:r>
            <a:r>
              <a:rPr lang="ro-RO" altLang="en-US" sz="2400" dirty="0" smtClean="0"/>
              <a:t>constantei</a:t>
            </a:r>
            <a:endParaRPr lang="en-US" altLang="en-US" sz="2400" dirty="0" smtClean="0"/>
          </a:p>
        </p:txBody>
      </p:sp>
      <p:sp>
        <p:nvSpPr>
          <p:cNvPr id="50182" name="Slide Number Placeholder 2"/>
          <p:cNvSpPr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F7D5E70-BA55-477E-B74C-C07C1815431E}" type="slidenum">
              <a:rPr lang="en-US" altLang="en-US" sz="120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0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smtClean="0"/>
              <a:t>6-Nov-15</a:t>
            </a:r>
            <a:endParaRPr lang="en-US" altLang="en-US" sz="1200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304801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o-RO" altLang="en-US" sz="3600" dirty="0" smtClean="0"/>
              <a:t>IMPORTANT!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379032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4276725" y="1114425"/>
            <a:ext cx="609600" cy="254000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25FD355-6487-4CEA-B86C-6B79D3B44482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en-US" sz="4800" dirty="0" smtClean="0"/>
              <a:t>R</a:t>
            </a:r>
            <a:r>
              <a:rPr lang="en-US" altLang="en-US" sz="4000" dirty="0" smtClean="0"/>
              <a:t>ECALL</a:t>
            </a:r>
            <a:r>
              <a:rPr lang="ro-RO" altLang="en-US" sz="5400" dirty="0" smtClean="0"/>
              <a:t>!</a:t>
            </a:r>
            <a:endParaRPr lang="en-US" altLang="en-US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28600" algn="just"/>
            <a:r>
              <a:rPr lang="ro-RO" altLang="en-US" sz="2500" dirty="0" smtClean="0"/>
              <a:t>Unitățile de măsură au influență asupra estimatorilor punctuali</a:t>
            </a:r>
          </a:p>
          <a:p>
            <a:pPr indent="-228600" algn="just"/>
            <a:r>
              <a:rPr lang="ro-RO" altLang="en-US" sz="2500" dirty="0" smtClean="0"/>
              <a:t>Estimatorii punctuali se calculează în funcție de tipul variabilei</a:t>
            </a:r>
            <a:endParaRPr lang="en-GB" altLang="en-US" sz="2500" dirty="0" smtClean="0"/>
          </a:p>
          <a:p>
            <a:pPr indent="-228600" algn="just"/>
            <a:r>
              <a:rPr lang="ro-RO" altLang="en-US" sz="2500" dirty="0" smtClean="0"/>
              <a:t>Media aritmetică, deviația standard și amplitudinea sunt sensibile la valoril extreme</a:t>
            </a:r>
            <a:endParaRPr lang="en-GB" altLang="en-US" sz="2500" dirty="0" smtClean="0"/>
          </a:p>
          <a:p>
            <a:pPr indent="-228600"/>
            <a:r>
              <a:rPr lang="ro-RO" altLang="en-US" sz="2500" dirty="0" smtClean="0"/>
              <a:t>Sumarizarea datelor cu ajutorul estimatorilor se face cu pierdere de informație</a:t>
            </a:r>
            <a:endParaRPr lang="en-GB" altLang="en-US" sz="2500" dirty="0" smtClean="0"/>
          </a:p>
        </p:txBody>
      </p:sp>
      <p:sp>
        <p:nvSpPr>
          <p:cNvPr id="51206" name="Slide Number Placeholder 2"/>
          <p:cNvSpPr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65ABC20-65BD-4B4A-81A0-8404852E515E}" type="slidenum">
              <a:rPr lang="en-US" altLang="en-US" sz="1200">
                <a:solidFill>
                  <a:srgbClr val="FFFFFF"/>
                </a:solidFill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63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smtClean="0"/>
              <a:t>6-Nov-15</a:t>
            </a:r>
            <a:endParaRPr lang="en-US" altLang="en-US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1482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D2AF-5CC1-41F5-AE95-4EA3F210A4E6}" type="slidenum">
              <a:rPr lang="en-US" smtClean="0"/>
              <a:t>54</a:t>
            </a:fld>
            <a:endParaRPr lang="en-US"/>
          </a:p>
        </p:txBody>
      </p:sp>
      <p:pic>
        <p:nvPicPr>
          <p:cNvPr id="2" name="Picture 2" descr="http://drbillspeaks.com/wp-content/uploads/2015/01/Dollarphotoclub_71836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3549"/>
            <a:ext cx="8610600" cy="45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6466D-9A7D-4D24-BF5D-ADA56125F601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434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533400" y="762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>
                <a:ln>
                  <a:noFill/>
                </a:ln>
                <a:effectLst/>
              </a:rPr>
              <a:t>Proporţia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8153400" cy="46482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vi-VN" altLang="en-US" sz="2400" dirty="0" smtClean="0"/>
              <a:t>O </a:t>
            </a:r>
            <a:r>
              <a:rPr lang="vi-VN" altLang="en-US" sz="2400" dirty="0"/>
              <a:t>proporţie este un raport în care numărătorul face parte din numitor. Astfel o proporţie are forma</a:t>
            </a:r>
            <a:r>
              <a:rPr lang="ro-RO" altLang="en-US" sz="2400" dirty="0"/>
              <a:t> </a:t>
            </a:r>
            <a:r>
              <a:rPr lang="ro-RO" altLang="en-US" sz="2400" dirty="0" smtClean="0"/>
              <a:t>generală</a:t>
            </a:r>
            <a:r>
              <a:rPr lang="vi-VN" altLang="en-US" sz="2400" dirty="0" smtClean="0"/>
              <a:t>: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o-RO" altLang="en-US" sz="2400" dirty="0" smtClean="0"/>
              <a:t>a</a:t>
            </a:r>
            <a:r>
              <a:rPr lang="vi-VN" altLang="en-US" sz="2400" dirty="0" smtClean="0"/>
              <a:t>/</a:t>
            </a:r>
            <a:r>
              <a:rPr lang="ro-RO" altLang="en-US" sz="2400" dirty="0" smtClean="0"/>
              <a:t>(a+b)</a:t>
            </a:r>
            <a:endParaRPr lang="vi-VN" altLang="en-US" sz="2400" dirty="0" smtClean="0"/>
          </a:p>
          <a:p>
            <a:pPr eaLnBrk="1" hangingPunct="1">
              <a:defRPr/>
            </a:pPr>
            <a:r>
              <a:rPr lang="ro-RO" altLang="en-US" sz="2400" dirty="0" smtClean="0"/>
              <a:t>Ia valori între:</a:t>
            </a:r>
          </a:p>
          <a:p>
            <a:pPr lvl="1" eaLnBrk="1" hangingPunct="1">
              <a:defRPr/>
            </a:pPr>
            <a:r>
              <a:rPr lang="ro-RO" altLang="en-US" sz="2400" dirty="0" smtClean="0"/>
              <a:t>0 și 1</a:t>
            </a:r>
          </a:p>
          <a:p>
            <a:pPr lvl="1" eaLnBrk="1" hangingPunct="1">
              <a:defRPr/>
            </a:pPr>
            <a:r>
              <a:rPr lang="ro-RO" altLang="en-US" sz="2400" dirty="0" smtClean="0"/>
              <a:t>0 și 100 dacă se exprimă procentual</a:t>
            </a:r>
          </a:p>
          <a:p>
            <a:pPr eaLnBrk="1" hangingPunct="1">
              <a:defRPr/>
            </a:pPr>
            <a:r>
              <a:rPr lang="ro-RO" altLang="en-US" sz="2400" dirty="0" smtClean="0"/>
              <a:t>Toți indivizii de la numărător sunt incluși la numitor</a:t>
            </a:r>
          </a:p>
          <a:p>
            <a:pPr eaLnBrk="1" hangingPunct="1">
              <a:defRPr/>
            </a:pPr>
            <a:r>
              <a:rPr lang="ro-RO" altLang="en-US" sz="2400" dirty="0" smtClean="0"/>
              <a:t>Prevalența este o proporție</a:t>
            </a:r>
          </a:p>
          <a:p>
            <a:pPr eaLnBrk="1" hangingPunct="1">
              <a:defRPr/>
            </a:pPr>
            <a:r>
              <a:rPr lang="ro-RO" altLang="en-US" sz="2400" dirty="0"/>
              <a:t>Într-o grupă de 12 studenți avem 4 fumători. </a:t>
            </a:r>
            <a:endParaRPr lang="ro-RO" altLang="en-US" sz="2400" dirty="0" smtClean="0"/>
          </a:p>
          <a:p>
            <a:pPr lvl="1" eaLnBrk="1" hangingPunct="1">
              <a:buFont typeface="Arial" pitchFamily="34" charset="0"/>
              <a:buChar char="»"/>
              <a:defRPr/>
            </a:pPr>
            <a:r>
              <a:rPr lang="ro-RO" altLang="en-US" sz="2400" dirty="0" smtClean="0"/>
              <a:t>Proporția fumătorilor = 4/12</a:t>
            </a:r>
          </a:p>
          <a:p>
            <a:pPr lvl="1" eaLnBrk="1" hangingPunct="1">
              <a:buFont typeface="Arial" pitchFamily="34" charset="0"/>
              <a:buChar char="»"/>
              <a:defRPr/>
            </a:pPr>
            <a:r>
              <a:rPr lang="ro-RO" altLang="en-US" sz="2400" dirty="0" smtClean="0"/>
              <a:t>Proporția nefumătorilor = 8/12</a:t>
            </a:r>
            <a:endParaRPr lang="ro-RO" altLang="en-US" sz="2400" dirty="0"/>
          </a:p>
          <a:p>
            <a:pPr lvl="1" eaLnBrk="1" hangingPunct="1">
              <a:buFont typeface="Arial" pitchFamily="34" charset="0"/>
              <a:buChar char="»"/>
              <a:defRPr/>
            </a:pP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CE9C9-003E-46BE-80DC-1057D6FC6EC6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536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1524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>
                <a:ln>
                  <a:noFill/>
                </a:ln>
                <a:effectLst/>
              </a:rPr>
              <a:t>Proporţia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15365" name="Rectangle 3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8153400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ro-RO" altLang="en-US" sz="2400" dirty="0" smtClean="0"/>
              <a:t>La serviciul de urgențe ale unui spital județean s-au prezentat pentru consultație 1200 pacienți. Dintre aceștia 420 au fost internați (200 femei și 220 bărbați):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ro-RO" altLang="en-US" sz="2400" dirty="0" smtClean="0"/>
              <a:t>Proporția pacienților internați = 420/1200*100 = 35%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ro-RO" altLang="en-US" sz="2400" dirty="0" smtClean="0"/>
              <a:t>Proporția pacienților de sex feminin internați = 200/420*100 = 48%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ro-RO" altLang="en-US" sz="2400" dirty="0" smtClean="0"/>
              <a:t>Proporția pacienților de sex masculin internați = 220/420*100 = 52%</a:t>
            </a:r>
          </a:p>
          <a:p>
            <a:pPr lvl="1" eaLnBrk="1" hangingPunct="1">
              <a:buFont typeface="Arial" pitchFamily="34" charset="0"/>
              <a:buChar char="»"/>
            </a:pPr>
            <a:endParaRPr lang="ro-RO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7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9C4907-EC8B-4232-96EB-4C26971D3509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638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81000" y="1524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effectLst/>
              </a:rPr>
              <a:t>Prevalența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16389" name="Rectangle 3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153400" cy="44196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»"/>
              <a:defRPr/>
            </a:pPr>
            <a:r>
              <a:rPr lang="ro-RO" altLang="en-US" sz="2400" dirty="0" smtClean="0"/>
              <a:t>= </a:t>
            </a:r>
            <a:r>
              <a:rPr lang="vi-VN" altLang="en-US" sz="2400" dirty="0" smtClean="0"/>
              <a:t>proporţia de indivizi dintr-o populaţie care au boala la un moment dat</a:t>
            </a:r>
            <a:endParaRPr lang="ro-RO" altLang="en-US" sz="2400" dirty="0" smtClean="0"/>
          </a:p>
          <a:p>
            <a:pPr eaLnBrk="1" hangingPunct="1">
              <a:buFont typeface="Arial" charset="0"/>
              <a:buChar char="»"/>
              <a:defRPr/>
            </a:pPr>
            <a:r>
              <a:rPr lang="vi-VN" altLang="en-US" sz="2400" dirty="0" smtClean="0"/>
              <a:t>estimează probabilitatea ca un individ să aibă boala la un moment dat</a:t>
            </a:r>
            <a:endParaRPr lang="ro-RO" altLang="en-US" sz="2400" dirty="0" smtClean="0"/>
          </a:p>
          <a:p>
            <a:pPr eaLnBrk="1" hangingPunct="1">
              <a:buFont typeface="Arial" charset="0"/>
              <a:buChar char="»"/>
              <a:defRPr/>
            </a:pPr>
            <a:r>
              <a:rPr lang="ro-RO" altLang="en-US" sz="2400" dirty="0" smtClean="0"/>
              <a:t>Formula: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o-RO" altLang="en-US" sz="2400" dirty="0" smtClean="0"/>
              <a:t>Prevalența = (numărul de cazuri de boală) / (total populație)</a:t>
            </a:r>
            <a:endParaRPr lang="en-US" altLang="en-US" sz="2400" dirty="0" smtClean="0"/>
          </a:p>
          <a:p>
            <a:pPr eaLnBrk="1" hangingPunct="1">
              <a:buFont typeface="Arial" charset="0"/>
              <a:buChar char="»"/>
              <a:defRPr/>
            </a:pP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828F7C-50B6-4B4A-9938-A245985716FD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741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04800" y="76200"/>
            <a:ext cx="7924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altLang="en-US" dirty="0" smtClean="0">
                <a:ln>
                  <a:noFill/>
                </a:ln>
                <a:effectLst/>
              </a:rPr>
              <a:t>Rata</a:t>
            </a:r>
            <a:endParaRPr lang="en-US" altLang="en-US" dirty="0" smtClean="0">
              <a:ln>
                <a:noFill/>
              </a:ln>
              <a:effectLst/>
            </a:endParaRPr>
          </a:p>
        </p:txBody>
      </p:sp>
      <p:sp>
        <p:nvSpPr>
          <p:cNvPr id="17413" name="Rectangle 3"/>
          <p:cNvSpPr>
            <a:spLocks noGrp="1"/>
          </p:cNvSpPr>
          <p:nvPr>
            <p:ph type="body" idx="1"/>
          </p:nvPr>
        </p:nvSpPr>
        <p:spPr>
          <a:xfrm>
            <a:off x="152400" y="1333500"/>
            <a:ext cx="4114800" cy="5105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vi-VN" altLang="en-US" sz="2400" dirty="0" smtClean="0"/>
              <a:t>O rată calculată reflectă riscul de a surveni în timp un anumit eveniment.</a:t>
            </a:r>
          </a:p>
          <a:p>
            <a:pPr eaLnBrk="1" hangingPunct="1"/>
            <a:r>
              <a:rPr lang="ro-RO" altLang="en-US" sz="2400" dirty="0" smtClean="0"/>
              <a:t>Ia valori de la 0 la infinit</a:t>
            </a:r>
            <a:r>
              <a:rPr lang="vi-VN" altLang="en-US" sz="2400" dirty="0" smtClean="0"/>
              <a:t> </a:t>
            </a:r>
            <a:endParaRPr lang="ro-RO" altLang="en-US" sz="2400" dirty="0" smtClean="0"/>
          </a:p>
          <a:p>
            <a:pPr eaLnBrk="1" hangingPunct="1"/>
            <a:r>
              <a:rPr lang="ro-RO" altLang="en-US" sz="2400" dirty="0" smtClean="0"/>
              <a:t>Număr de indivizi raportat la unitatea de timp (oră / zi / săptămână / lună / an  etc.)</a:t>
            </a:r>
          </a:p>
          <a:p>
            <a:pPr lvl="2" eaLnBrk="1" hangingPunct="1"/>
            <a:r>
              <a:rPr lang="vi-VN" altLang="en-US" dirty="0" smtClean="0"/>
              <a:t>Rate de morbiditate </a:t>
            </a:r>
          </a:p>
          <a:p>
            <a:pPr lvl="3" eaLnBrk="1" hangingPunct="1"/>
            <a:r>
              <a:rPr lang="vi-VN" altLang="en-US" sz="2400" dirty="0" smtClean="0"/>
              <a:t>Prevalen</a:t>
            </a:r>
            <a:r>
              <a:rPr lang="ro-RO" altLang="en-US" sz="2400" dirty="0" smtClean="0"/>
              <a:t>ț</a:t>
            </a:r>
            <a:r>
              <a:rPr lang="vi-VN" altLang="en-US" sz="2400" dirty="0" smtClean="0"/>
              <a:t>a</a:t>
            </a:r>
          </a:p>
          <a:p>
            <a:pPr lvl="3" eaLnBrk="1" hangingPunct="1"/>
            <a:r>
              <a:rPr lang="ro-RO" altLang="en-US" sz="2400" dirty="0" smtClean="0"/>
              <a:t>I</a:t>
            </a:r>
            <a:r>
              <a:rPr lang="vi-VN" altLang="en-US" sz="2400" dirty="0" smtClean="0"/>
              <a:t>nciden</a:t>
            </a:r>
            <a:r>
              <a:rPr lang="ro-RO" altLang="en-US" sz="2400" dirty="0" smtClean="0"/>
              <a:t>ț</a:t>
            </a:r>
            <a:r>
              <a:rPr lang="vi-VN" altLang="en-US" sz="2400" dirty="0" smtClean="0"/>
              <a:t>a</a:t>
            </a:r>
          </a:p>
          <a:p>
            <a:pPr lvl="3" eaLnBrk="1" hangingPunct="1"/>
            <a:r>
              <a:rPr lang="ro-RO" altLang="en-US" sz="2400" dirty="0" smtClean="0"/>
              <a:t>R</a:t>
            </a:r>
            <a:r>
              <a:rPr lang="vi-VN" altLang="en-US" sz="2400" dirty="0" smtClean="0"/>
              <a:t>ata de atac</a:t>
            </a:r>
          </a:p>
          <a:p>
            <a:pPr lvl="2" eaLnBrk="1" hangingPunct="1"/>
            <a:r>
              <a:rPr lang="vi-VN" altLang="en-US" dirty="0" smtClean="0"/>
              <a:t>Rate de mortalitate</a:t>
            </a:r>
          </a:p>
          <a:p>
            <a:pPr lvl="2" eaLnBrk="1" hangingPunct="1"/>
            <a:r>
              <a:rPr lang="vi-VN" altLang="en-US" dirty="0" smtClean="0"/>
              <a:t>Rate de natalitate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0" y="1295400"/>
            <a:ext cx="4419600" cy="5181600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/>
              <a:buChar char=""/>
              <a:defRPr kumimoji="0" sz="2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o-RO" altLang="en-US" sz="2400" dirty="0" smtClean="0"/>
              <a:t>Într-un oraș cu populație de 100000 locuitori s-au înregistrat în anul 1999 200 născuți vii.</a:t>
            </a:r>
          </a:p>
          <a:p>
            <a:r>
              <a:rPr lang="ro-RO" altLang="en-US" sz="2400" dirty="0" smtClean="0"/>
              <a:t>Rata de natalitate = 200/100000 * 1000 = 2 nou născuți la mia de locuitori</a:t>
            </a:r>
          </a:p>
          <a:p>
            <a:r>
              <a:rPr lang="ro-RO" altLang="en-US" sz="2400" dirty="0" smtClean="0"/>
              <a:t>Rata de fertilitate = (nr. nașteri)/(nr. femei cu vârsta între 15-45 ani) * 1000</a:t>
            </a:r>
          </a:p>
          <a:p>
            <a:r>
              <a:rPr lang="ro-RO" altLang="en-US" sz="2400" dirty="0" smtClean="0"/>
              <a:t>Rata de morbiditate = frecvența cazurilor de îmbolnăvire pentru o populație specificată într-o perioadă de timp</a:t>
            </a:r>
          </a:p>
          <a:p>
            <a:r>
              <a:rPr lang="ro-RO" altLang="en-US" sz="2400" dirty="0" smtClean="0"/>
              <a:t>Rata de mortalitate = (nr. decese)/(populație)*1000</a:t>
            </a:r>
          </a:p>
          <a:p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6-Nov-15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1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1395</TotalTime>
  <Words>3273</Words>
  <Application>Microsoft Office PowerPoint</Application>
  <PresentationFormat>On-screen Show (4:3)</PresentationFormat>
  <Paragraphs>744</Paragraphs>
  <Slides>54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Module</vt:lpstr>
      <vt:lpstr>Equation</vt:lpstr>
      <vt:lpstr>Chart</vt:lpstr>
      <vt:lpstr>Microsoft Excel 97-2003 Worksheet</vt:lpstr>
      <vt:lpstr>MathType 5.0 Equation</vt:lpstr>
      <vt:lpstr>Microsoft Excel Chart</vt:lpstr>
      <vt:lpstr>Microsoft Graph Chart</vt:lpstr>
      <vt:lpstr>STATISTICA DESCRIPTIVĂ SUMARIZAREA NUMETICĂ</vt:lpstr>
      <vt:lpstr>Despre ...</vt:lpstr>
      <vt:lpstr>VARIABILE CALITATIVE</vt:lpstr>
      <vt:lpstr>Estimatorul punctual</vt:lpstr>
      <vt:lpstr>Raportul</vt:lpstr>
      <vt:lpstr>Proporţia</vt:lpstr>
      <vt:lpstr>Proporţia</vt:lpstr>
      <vt:lpstr>Prevalența</vt:lpstr>
      <vt:lpstr>Rata</vt:lpstr>
      <vt:lpstr>Incidența</vt:lpstr>
      <vt:lpstr>Incidența</vt:lpstr>
      <vt:lpstr>Riscul</vt:lpstr>
      <vt:lpstr>PowerPoint Presentation</vt:lpstr>
      <vt:lpstr>PowerPoint Presentation</vt:lpstr>
      <vt:lpstr>Estimatori punctuali: Tabela de contingență</vt:lpstr>
      <vt:lpstr>Teste diagnostice</vt:lpstr>
      <vt:lpstr>Testul de sarcină</vt:lpstr>
      <vt:lpstr>VARIABILE CANTITATIVE</vt:lpstr>
      <vt:lpstr>Parametrii de centralitate</vt:lpstr>
      <vt:lpstr>Centralitate: MODULUL</vt:lpstr>
      <vt:lpstr>Centralitate: MODULUL</vt:lpstr>
      <vt:lpstr>Centralitate: MODULUL</vt:lpstr>
      <vt:lpstr>Centralitate: MODULUL</vt:lpstr>
      <vt:lpstr>Centralitate: MEDIANA</vt:lpstr>
      <vt:lpstr>Centralitate: MEDIANA</vt:lpstr>
      <vt:lpstr>Centralitate: MEDIANA</vt:lpstr>
      <vt:lpstr>Centralitate: MEDIANA</vt:lpstr>
      <vt:lpstr>Centralitate: MEDIA ARITMETICĂ</vt:lpstr>
      <vt:lpstr>Centralitate: MEDIA ARITMETICĂ</vt:lpstr>
      <vt:lpstr>Centralitate: MEDIA ARITMETICĂ</vt:lpstr>
      <vt:lpstr>Centralitate: MEDIA ARITMETICĂ</vt:lpstr>
      <vt:lpstr>Centralitate: MEDIA ARITMETICĂ</vt:lpstr>
      <vt:lpstr>Centralitate: MEDIA ARITMETICĂ</vt:lpstr>
      <vt:lpstr>Centralitate: VALOAREA CENTRALĂ</vt:lpstr>
      <vt:lpstr>Centralitate: MEDIA GEOMETRICĂ</vt:lpstr>
      <vt:lpstr>Centralitate: MEDIA PONDERATĂ</vt:lpstr>
      <vt:lpstr>AVANTAJE ȘI DEZAVANTAJE</vt:lpstr>
      <vt:lpstr>DISPERSIE</vt:lpstr>
      <vt:lpstr>AMPLITUDINEA</vt:lpstr>
      <vt:lpstr>VARIAȚIA ȘI DEVIAȚIA STANDARD</vt:lpstr>
      <vt:lpstr>VARIAȚIA ȘI DEVIAȚIA STANDARD</vt:lpstr>
      <vt:lpstr>DISPERSIE: DEVIAȚIA STANDRAD</vt:lpstr>
      <vt:lpstr>DISPERSIE: COEFICIENTUL DE VARIAȚIE</vt:lpstr>
      <vt:lpstr>DISPERSIE: EROAREA STANDARD</vt:lpstr>
      <vt:lpstr>SIMETRIE: ASIMETRIA</vt:lpstr>
      <vt:lpstr>SIMETRIE: ASIMETRIA</vt:lpstr>
      <vt:lpstr>SIMETRIE: BOLTIREA</vt:lpstr>
      <vt:lpstr>LOCALIZARE: CVARTILE </vt:lpstr>
      <vt:lpstr>INTERVALUL DINTRE Q1 și Q3</vt:lpstr>
      <vt:lpstr>INTERVALUL DINTRE Q1 și Q3</vt:lpstr>
      <vt:lpstr>IMPORTANT!</vt:lpstr>
      <vt:lpstr>IMPORTANT!</vt:lpstr>
      <vt:lpstr>RECALL!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Sorana</dc:creator>
  <cp:lastModifiedBy>Sorana D. BOLBOACĂ</cp:lastModifiedBy>
  <cp:revision>106</cp:revision>
  <dcterms:created xsi:type="dcterms:W3CDTF">2015-09-29T13:01:03Z</dcterms:created>
  <dcterms:modified xsi:type="dcterms:W3CDTF">2015-10-31T09:30:59Z</dcterms:modified>
</cp:coreProperties>
</file>